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2143" autoAdjust="0"/>
  </p:normalViewPr>
  <p:slideViewPr>
    <p:cSldViewPr>
      <p:cViewPr varScale="1">
        <p:scale>
          <a:sx n="46" d="100"/>
          <a:sy n="46" d="100"/>
        </p:scale>
        <p:origin x="118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5AE8E-6527-4AEE-8706-3D29CFBE979D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9B175-4E46-4626-82CF-F5DA3AC8D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8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 err="1"/>
              <a:t>데이터마이닝</a:t>
            </a:r>
            <a:r>
              <a:rPr lang="ko-KR" altLang="en-US" dirty="0"/>
              <a:t> </a:t>
            </a:r>
            <a:r>
              <a:rPr lang="ko-KR" altLang="en-US" dirty="0" err="1"/>
              <a:t>텀</a:t>
            </a:r>
            <a:r>
              <a:rPr lang="ko-KR" altLang="en-US" dirty="0"/>
              <a:t> 프로젝트 발표를 맡게 된 </a:t>
            </a:r>
            <a:r>
              <a:rPr lang="en-US" altLang="ko-KR" dirty="0"/>
              <a:t>20</a:t>
            </a:r>
            <a:r>
              <a:rPr lang="ko-KR" altLang="en-US" dirty="0"/>
              <a:t>학번 </a:t>
            </a:r>
            <a:r>
              <a:rPr lang="ko-KR" altLang="en-US" dirty="0" err="1"/>
              <a:t>윤아현입니다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010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14</a:t>
            </a:r>
            <a:r>
              <a:rPr lang="ko-KR" altLang="en-US" dirty="0"/>
              <a:t>개 인자 중 가장 주요한 변수들에 대해 소개해드리겠습니다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이 데이터들을 주요 인자로 추출하여 사용을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수처리와 관련된 데이터이기 때문에 많이 낯설게 </a:t>
            </a:r>
            <a:r>
              <a:rPr lang="ko-KR" altLang="en-US" dirty="0" err="1"/>
              <a:t>느껴지실텐데요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간단하게 소개해드리자면 </a:t>
            </a:r>
            <a:r>
              <a:rPr lang="ko-KR" altLang="en-US" dirty="0" err="1"/>
              <a:t>탁도는</a:t>
            </a:r>
            <a:r>
              <a:rPr lang="ko-KR" altLang="en-US" dirty="0"/>
              <a:t> </a:t>
            </a:r>
            <a:r>
              <a:rPr lang="en-US" altLang="ko-KR" dirty="0"/>
              <a:t>~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40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소개한 데이터로 데이터 분석을 수행하기 앞서</a:t>
            </a:r>
            <a:r>
              <a:rPr lang="en-US" altLang="ko-KR" dirty="0"/>
              <a:t>, </a:t>
            </a:r>
            <a:r>
              <a:rPr lang="ko-KR" altLang="en-US" dirty="0"/>
              <a:t> 데이터 전처리를 먼저 진행하였습니다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 err="1"/>
              <a:t>기초통계량을</a:t>
            </a:r>
            <a:r>
              <a:rPr lang="ko-KR" altLang="en-US" dirty="0"/>
              <a:t> 산출해보았을 때</a:t>
            </a:r>
            <a:r>
              <a:rPr lang="en-US" altLang="ko-KR" dirty="0"/>
              <a:t>, </a:t>
            </a:r>
            <a:r>
              <a:rPr lang="ko-KR" altLang="en-US" dirty="0" err="1"/>
              <a:t>모든인자가</a:t>
            </a:r>
            <a:r>
              <a:rPr lang="ko-KR" altLang="en-US" dirty="0"/>
              <a:t> </a:t>
            </a:r>
            <a:r>
              <a:rPr lang="ko-KR" altLang="en-US" dirty="0" err="1"/>
              <a:t>수치형이기</a:t>
            </a:r>
            <a:r>
              <a:rPr lang="ko-KR" altLang="en-US" dirty="0"/>
              <a:t> 때문에 최소값</a:t>
            </a:r>
            <a:r>
              <a:rPr lang="en-US" altLang="ko-KR" dirty="0"/>
              <a:t>, </a:t>
            </a:r>
            <a:r>
              <a:rPr lang="ko-KR" altLang="en-US" dirty="0"/>
              <a:t>중앙값</a:t>
            </a:r>
            <a:r>
              <a:rPr lang="en-US" altLang="ko-KR" dirty="0"/>
              <a:t>, </a:t>
            </a:r>
            <a:r>
              <a:rPr lang="ko-KR" altLang="en-US" dirty="0"/>
              <a:t>평균값</a:t>
            </a:r>
            <a:r>
              <a:rPr lang="en-US" altLang="ko-KR" dirty="0"/>
              <a:t>, </a:t>
            </a:r>
            <a:r>
              <a:rPr lang="ko-KR" altLang="en-US" dirty="0"/>
              <a:t>최댓값으로 나타났습니다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731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통계량에서 </a:t>
            </a:r>
            <a:r>
              <a:rPr lang="ko-KR" altLang="en-US" dirty="0" err="1"/>
              <a:t>주의깊게</a:t>
            </a:r>
            <a:r>
              <a:rPr lang="ko-KR" altLang="en-US" dirty="0"/>
              <a:t> 봐야할 점은 </a:t>
            </a:r>
            <a:r>
              <a:rPr lang="en-US" altLang="ko-KR" dirty="0"/>
              <a:t>, </a:t>
            </a:r>
            <a:r>
              <a:rPr lang="ko-KR" altLang="en-US" dirty="0"/>
              <a:t>분홍색으로 칠한 부분인데요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데이터의 최소</a:t>
            </a:r>
            <a:r>
              <a:rPr lang="en-US" altLang="ko-KR" dirty="0"/>
              <a:t>, </a:t>
            </a:r>
            <a:r>
              <a:rPr lang="ko-KR" altLang="en-US" dirty="0"/>
              <a:t>최댓값을 확인해보면 값이 </a:t>
            </a:r>
            <a:r>
              <a:rPr lang="ko-KR" altLang="en-US" dirty="0" err="1"/>
              <a:t>탁도와</a:t>
            </a:r>
            <a:r>
              <a:rPr lang="ko-KR" altLang="en-US" dirty="0"/>
              <a:t> 전기전도도</a:t>
            </a:r>
            <a:r>
              <a:rPr lang="en-US" altLang="ko-KR" dirty="0"/>
              <a:t>, </a:t>
            </a:r>
            <a:r>
              <a:rPr lang="ko-KR" altLang="en-US" dirty="0" err="1"/>
              <a:t>원수유입량과</a:t>
            </a:r>
            <a:r>
              <a:rPr lang="ko-KR" altLang="en-US" dirty="0"/>
              <a:t> 같이 </a:t>
            </a:r>
            <a:r>
              <a:rPr lang="en-US" altLang="ko-KR" dirty="0"/>
              <a:t>0</a:t>
            </a:r>
            <a:r>
              <a:rPr lang="ko-KR" altLang="en-US" dirty="0"/>
              <a:t>에 가깝거나</a:t>
            </a:r>
            <a:endParaRPr lang="en-US" altLang="ko-KR" dirty="0"/>
          </a:p>
          <a:p>
            <a:r>
              <a:rPr lang="ko-KR" altLang="en-US" dirty="0"/>
              <a:t>수온이 </a:t>
            </a:r>
            <a:r>
              <a:rPr lang="en-US" altLang="ko-KR" dirty="0"/>
              <a:t>100</a:t>
            </a:r>
            <a:r>
              <a:rPr lang="ko-KR" altLang="en-US" dirty="0"/>
              <a:t>도</a:t>
            </a:r>
            <a:r>
              <a:rPr lang="en-US" altLang="ko-KR" dirty="0"/>
              <a:t>, </a:t>
            </a:r>
            <a:r>
              <a:rPr lang="ko-KR" altLang="en-US" dirty="0" err="1"/>
              <a:t>응집제</a:t>
            </a:r>
            <a:r>
              <a:rPr lang="ko-KR" altLang="en-US" dirty="0"/>
              <a:t> 주입량 </a:t>
            </a:r>
            <a:r>
              <a:rPr lang="en-US" altLang="ko-KR" dirty="0"/>
              <a:t>3247ppm</a:t>
            </a:r>
            <a:r>
              <a:rPr lang="ko-KR" altLang="en-US" dirty="0"/>
              <a:t>과 같은 튀는 값들을 볼 수 있었는데요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값들은 이상치로 판단하여</a:t>
            </a:r>
            <a:r>
              <a:rPr lang="en-US" altLang="ko-KR" dirty="0"/>
              <a:t>, </a:t>
            </a:r>
            <a:r>
              <a:rPr lang="ko-KR" altLang="en-US" dirty="0"/>
              <a:t>제거가 필요하다는 사실을 파악하였습니다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589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전처리의 두번째 단계로는 </a:t>
            </a:r>
            <a:r>
              <a:rPr lang="ko-KR" altLang="en-US" dirty="0" err="1"/>
              <a:t>결측치를</a:t>
            </a:r>
            <a:r>
              <a:rPr lang="ko-KR" altLang="en-US" dirty="0"/>
              <a:t> 처리해주었습니다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데이터 내에 </a:t>
            </a:r>
            <a:r>
              <a:rPr lang="ko-KR" altLang="en-US" dirty="0" err="1"/>
              <a:t>결측치가</a:t>
            </a:r>
            <a:r>
              <a:rPr lang="ko-KR" altLang="en-US" dirty="0"/>
              <a:t> 각 변수당 약 </a:t>
            </a:r>
            <a:r>
              <a:rPr lang="en-US" altLang="ko-KR" dirty="0"/>
              <a:t>8,000</a:t>
            </a:r>
            <a:r>
              <a:rPr lang="ko-KR" altLang="en-US" dirty="0"/>
              <a:t>개 정도 존재하는데요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 err="1"/>
              <a:t>응집제</a:t>
            </a:r>
            <a:r>
              <a:rPr lang="ko-KR" altLang="en-US" dirty="0"/>
              <a:t> </a:t>
            </a:r>
            <a:r>
              <a:rPr lang="ko-KR" altLang="en-US" dirty="0" err="1"/>
              <a:t>주입률이</a:t>
            </a:r>
            <a:r>
              <a:rPr lang="ko-KR" altLang="en-US" dirty="0"/>
              <a:t> 목표로 하는 주요 변수이기 때문에 이 변수를 중심으로 값이 </a:t>
            </a:r>
            <a:r>
              <a:rPr lang="en-US" altLang="ko-KR" dirty="0"/>
              <a:t>0</a:t>
            </a:r>
            <a:r>
              <a:rPr lang="ko-KR" altLang="en-US" dirty="0"/>
              <a:t>이거나 </a:t>
            </a:r>
            <a:r>
              <a:rPr lang="en-US" altLang="ko-KR" dirty="0"/>
              <a:t>NULL</a:t>
            </a:r>
            <a:r>
              <a:rPr lang="ko-KR" altLang="en-US" dirty="0"/>
              <a:t>인</a:t>
            </a:r>
            <a:r>
              <a:rPr lang="en-US" altLang="ko-KR" dirty="0"/>
              <a:t> </a:t>
            </a:r>
            <a:r>
              <a:rPr lang="ko-KR" altLang="en-US" dirty="0"/>
              <a:t>값들은 삭제하였습니다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후</a:t>
            </a:r>
            <a:r>
              <a:rPr lang="en-US" altLang="ko-KR" dirty="0"/>
              <a:t>, </a:t>
            </a:r>
            <a:r>
              <a:rPr lang="ko-KR" altLang="en-US" dirty="0"/>
              <a:t>표의 처리 후 </a:t>
            </a:r>
            <a:r>
              <a:rPr lang="ko-KR" altLang="en-US" dirty="0" err="1"/>
              <a:t>결측치를</a:t>
            </a:r>
            <a:r>
              <a:rPr lang="ko-KR" altLang="en-US" dirty="0"/>
              <a:t> 보았을 때 그래도 </a:t>
            </a:r>
            <a:r>
              <a:rPr lang="en-US" altLang="ko-KR" dirty="0"/>
              <a:t>NULL </a:t>
            </a:r>
            <a:r>
              <a:rPr lang="ko-KR" altLang="en-US" dirty="0"/>
              <a:t>값들이 존재하는 것을 볼 수 있습니다</a:t>
            </a:r>
            <a:r>
              <a:rPr lang="en-US" altLang="ko-KR" dirty="0"/>
              <a:t>. </a:t>
            </a:r>
            <a:r>
              <a:rPr lang="ko-KR" altLang="en-US" dirty="0"/>
              <a:t>이 값들은 </a:t>
            </a:r>
            <a:r>
              <a:rPr lang="ko-KR" altLang="en-US" dirty="0" err="1"/>
              <a:t>선형보간법을</a:t>
            </a:r>
            <a:r>
              <a:rPr lang="ko-KR" altLang="en-US" dirty="0"/>
              <a:t> 사용하여 대체해주었습니다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선형보간법을</a:t>
            </a:r>
            <a:r>
              <a:rPr lang="ko-KR" altLang="en-US" dirty="0"/>
              <a:t> 사용한 이유는</a:t>
            </a:r>
            <a:r>
              <a:rPr lang="en-US" altLang="ko-KR" dirty="0"/>
              <a:t>, </a:t>
            </a:r>
            <a:r>
              <a:rPr lang="ko-KR" altLang="en-US" dirty="0"/>
              <a:t>시계열 데이터이기 때문에 이전 값과 이후 값을 통해 선형적으로 계산을 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외에도</a:t>
            </a:r>
            <a:r>
              <a:rPr lang="en-US" altLang="ko-KR" dirty="0"/>
              <a:t>, </a:t>
            </a:r>
            <a:r>
              <a:rPr lang="ko-KR" altLang="en-US" dirty="0"/>
              <a:t> 각 변수당 값이 </a:t>
            </a:r>
            <a:r>
              <a:rPr lang="en-US" altLang="ko-KR" dirty="0"/>
              <a:t>0</a:t>
            </a:r>
            <a:r>
              <a:rPr lang="ko-KR" altLang="en-US" dirty="0"/>
              <a:t>인 것들 또한 삭제하거나 대체하였습니다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69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전처리의 세 번째 단계로 이상치를 처리해주었습니다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이상치들을 한눈에 쉽게 파악하기 위해서 </a:t>
            </a:r>
            <a:r>
              <a:rPr lang="en-US" altLang="ko-KR" dirty="0"/>
              <a:t>Boxplot</a:t>
            </a:r>
            <a:r>
              <a:rPr lang="ko-KR" altLang="en-US" dirty="0"/>
              <a:t>을 그려 </a:t>
            </a:r>
            <a:r>
              <a:rPr lang="ko-KR" altLang="en-US" dirty="0" err="1"/>
              <a:t>확인보았는데요</a:t>
            </a:r>
            <a:r>
              <a:rPr lang="en-US" altLang="ko-KR" dirty="0"/>
              <a:t>, </a:t>
            </a:r>
            <a:r>
              <a:rPr lang="ko-KR" altLang="en-US" dirty="0"/>
              <a:t>그림에 </a:t>
            </a:r>
            <a:r>
              <a:rPr lang="ko-KR" altLang="en-US" dirty="0" err="1"/>
              <a:t>나타나있듯이</a:t>
            </a:r>
            <a:r>
              <a:rPr lang="ko-KR" altLang="en-US" dirty="0"/>
              <a:t> 동그라미 점들이 이상치로 판단되는 것들입니다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 변수들과 관련한 도메인 지식과 결합하여 이상치를 처리해주었는데요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원수탁도 같은 경우에는 </a:t>
            </a:r>
            <a:r>
              <a:rPr lang="en-US" altLang="ko-KR" dirty="0"/>
              <a:t>600NTU</a:t>
            </a:r>
            <a:r>
              <a:rPr lang="ko-KR" altLang="en-US" dirty="0"/>
              <a:t>가 넘는 값을 삭제해주었습니다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pH </a:t>
            </a:r>
            <a:r>
              <a:rPr lang="ko-KR" altLang="en-US" dirty="0"/>
              <a:t>같은 경우에도 하천수 같은 경우에는 </a:t>
            </a:r>
            <a:r>
              <a:rPr lang="en-US" altLang="ko-KR" dirty="0"/>
              <a:t>5~ 7 </a:t>
            </a:r>
            <a:r>
              <a:rPr lang="ko-KR" altLang="en-US" dirty="0"/>
              <a:t>사이를 유지하기 때문에 </a:t>
            </a:r>
            <a:r>
              <a:rPr lang="en-US" altLang="ko-KR" dirty="0"/>
              <a:t>2 </a:t>
            </a:r>
            <a:r>
              <a:rPr lang="ko-KR" altLang="en-US" dirty="0"/>
              <a:t>이하인 값을 삭제하였습니다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968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수온도 </a:t>
            </a:r>
            <a:r>
              <a:rPr lang="en-US" altLang="ko-KR" dirty="0"/>
              <a:t>100</a:t>
            </a:r>
            <a:r>
              <a:rPr lang="ko-KR" altLang="en-US" dirty="0"/>
              <a:t>도가 되는 말도 안되는 값을 </a:t>
            </a:r>
            <a:r>
              <a:rPr lang="ko-KR" altLang="en-US" dirty="0" err="1"/>
              <a:t>삭제해주었구요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전기전도도 또한 낙동강 유역에서 나타날 수 없는 </a:t>
            </a:r>
            <a:r>
              <a:rPr lang="en-US" altLang="ko-KR" dirty="0"/>
              <a:t>10 </a:t>
            </a:r>
            <a:r>
              <a:rPr lang="ko-KR" altLang="en-US" dirty="0"/>
              <a:t>이하로 나타나는 값은 삭제해주었습니다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32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응집제</a:t>
            </a:r>
            <a:r>
              <a:rPr lang="ko-KR" altLang="en-US" dirty="0"/>
              <a:t> </a:t>
            </a:r>
            <a:r>
              <a:rPr lang="ko-KR" altLang="en-US" dirty="0" err="1"/>
              <a:t>주입률</a:t>
            </a:r>
            <a:r>
              <a:rPr lang="ko-KR" altLang="en-US" dirty="0"/>
              <a:t> 또한</a:t>
            </a:r>
            <a:r>
              <a:rPr lang="en-US" altLang="ko-KR" dirty="0"/>
              <a:t>, 100ppm</a:t>
            </a:r>
            <a:r>
              <a:rPr lang="ko-KR" altLang="en-US" dirty="0"/>
              <a:t>이 넘는 값들은 삭제해주었습니다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이상치 처리 이외에도 데이터를 직접 확인하거나 시각화기법을 사용하여 자연현상으로는 나타날 수 없는 데이터들은 삭제하였습니다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모든 값을 처리한 데이터는 </a:t>
            </a:r>
            <a:r>
              <a:rPr lang="en-US" altLang="ko-KR" dirty="0"/>
              <a:t>82,353</a:t>
            </a:r>
            <a:r>
              <a:rPr lang="ko-KR" altLang="en-US" dirty="0"/>
              <a:t>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178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ko-KR" altLang="en-US" dirty="0"/>
              <a:t> 후 기초 통계량을 산출해보았을 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이전과 같이 값이 엄청나게 튀는 것들은 없어진 것을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706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탐색적 데이터 분석을 통해 수질 관련 패턴을 찾아보았는데요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먼저 연관 규칙 방법을 사용하여 데이터를 분석해보았습니다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인자들이 </a:t>
            </a:r>
            <a:r>
              <a:rPr lang="en-US" altLang="ko-KR" dirty="0"/>
              <a:t>“</a:t>
            </a:r>
            <a:r>
              <a:rPr lang="ko-KR" altLang="en-US" dirty="0"/>
              <a:t>수치형</a:t>
            </a:r>
            <a:r>
              <a:rPr lang="en-US" altLang="ko-KR" dirty="0"/>
              <a:t>”</a:t>
            </a:r>
            <a:r>
              <a:rPr lang="ko-KR" altLang="en-US" dirty="0"/>
              <a:t>이기 때문에 각각의 변수마다 비율을 두어 </a:t>
            </a:r>
            <a:r>
              <a:rPr lang="en-US" altLang="ko-KR" dirty="0"/>
              <a:t>“Low, Medium, High”</a:t>
            </a:r>
            <a:r>
              <a:rPr lang="ko-KR" altLang="en-US" dirty="0"/>
              <a:t>로 설정해주었습니다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후</a:t>
            </a:r>
            <a:r>
              <a:rPr lang="en-US" altLang="ko-KR" dirty="0"/>
              <a:t>, </a:t>
            </a:r>
            <a:r>
              <a:rPr lang="ko-KR" altLang="en-US" dirty="0"/>
              <a:t> 두 가지 방식을 사용하여 연관 규칙을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번째는 </a:t>
            </a:r>
            <a:r>
              <a:rPr lang="ko-KR" altLang="en-US" dirty="0" err="1"/>
              <a:t>응집제</a:t>
            </a:r>
            <a:r>
              <a:rPr lang="ko-KR" altLang="en-US" dirty="0"/>
              <a:t> </a:t>
            </a:r>
            <a:r>
              <a:rPr lang="ko-KR" altLang="en-US" dirty="0" err="1"/>
              <a:t>주입률을</a:t>
            </a:r>
            <a:r>
              <a:rPr lang="ko-KR" altLang="en-US" dirty="0"/>
              <a:t> 제외한 주요 변수 </a:t>
            </a:r>
            <a:r>
              <a:rPr lang="en-US" altLang="ko-KR" dirty="0"/>
              <a:t>5</a:t>
            </a:r>
            <a:r>
              <a:rPr lang="ko-KR" altLang="en-US" dirty="0"/>
              <a:t>가지</a:t>
            </a:r>
            <a:r>
              <a:rPr lang="en-US" altLang="ko-KR" dirty="0"/>
              <a:t>(</a:t>
            </a:r>
            <a:r>
              <a:rPr lang="ko-KR" altLang="en-US" dirty="0"/>
              <a:t>탁도</a:t>
            </a:r>
            <a:r>
              <a:rPr lang="en-US" altLang="ko-KR" dirty="0"/>
              <a:t>, pH,</a:t>
            </a:r>
            <a:r>
              <a:rPr lang="ko-KR" altLang="en-US" dirty="0"/>
              <a:t> 수온</a:t>
            </a:r>
            <a:r>
              <a:rPr lang="en-US" altLang="ko-KR" dirty="0"/>
              <a:t>, </a:t>
            </a:r>
            <a:r>
              <a:rPr lang="ko-KR" altLang="en-US" dirty="0"/>
              <a:t>전기전도도</a:t>
            </a:r>
            <a:r>
              <a:rPr lang="en-US" altLang="ko-KR" dirty="0"/>
              <a:t>, </a:t>
            </a:r>
            <a:r>
              <a:rPr lang="ko-KR" altLang="en-US" dirty="0"/>
              <a:t>알칼리도</a:t>
            </a:r>
            <a:r>
              <a:rPr lang="en-US" altLang="ko-KR" dirty="0"/>
              <a:t>)</a:t>
            </a:r>
            <a:r>
              <a:rPr lang="ko-KR" altLang="en-US" dirty="0"/>
              <a:t>의 관계에 대해 파악해보았는데요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산출된 가장 주요한 규칙인 </a:t>
            </a:r>
            <a:r>
              <a:rPr lang="en-US" altLang="ko-KR" dirty="0"/>
              <a:t>3</a:t>
            </a:r>
            <a:r>
              <a:rPr lang="ko-KR" altLang="en-US" dirty="0"/>
              <a:t>개를 살펴보자면</a:t>
            </a:r>
            <a:r>
              <a:rPr lang="en-US" altLang="ko-KR" dirty="0"/>
              <a:t>, </a:t>
            </a:r>
          </a:p>
          <a:p>
            <a:pPr marL="228600" indent="-228600">
              <a:buAutoNum type="arabicPeriod"/>
            </a:pPr>
            <a:r>
              <a:rPr lang="en-US" altLang="ko-KR" dirty="0"/>
              <a:t>pH</a:t>
            </a:r>
            <a:r>
              <a:rPr lang="ko-KR" altLang="en-US" dirty="0"/>
              <a:t>가 높고 전기전도도가 높을 때 수온은 낮다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수온이 높고 알칼리도가 낮으면 전기전도도가 낮다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 err="1"/>
              <a:t>탁도가</a:t>
            </a:r>
            <a:r>
              <a:rPr lang="ko-KR" altLang="en-US" dirty="0"/>
              <a:t> 높고 수온이 높으면 전기전도도가 낮다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라는 연관규칙을 도출해냈습니다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거의 수온과 전기전도도 사이의 관계성을 나타내는 연관규칙이 많았었는데요</a:t>
            </a:r>
            <a:r>
              <a:rPr lang="en-US" altLang="ko-KR" dirty="0"/>
              <a:t>. </a:t>
            </a:r>
            <a:r>
              <a:rPr lang="ko-KR" altLang="en-US" dirty="0"/>
              <a:t>이를 통해 수질 특성상 전기전도도와 수온은 반비례하는 성질을 가진다는 것을 알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882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</a:t>
            </a:r>
            <a:r>
              <a:rPr lang="en-US" altLang="ko-KR" dirty="0"/>
              <a:t>, 5</a:t>
            </a:r>
            <a:r>
              <a:rPr lang="ko-KR" altLang="en-US" dirty="0"/>
              <a:t>가지의 주요 인자와 </a:t>
            </a:r>
            <a:r>
              <a:rPr lang="en-US" altLang="ko-KR" dirty="0"/>
              <a:t>“</a:t>
            </a:r>
            <a:r>
              <a:rPr lang="ko-KR" altLang="en-US" dirty="0" err="1"/>
              <a:t>응집제</a:t>
            </a:r>
            <a:r>
              <a:rPr lang="ko-KR" altLang="en-US" dirty="0"/>
              <a:t> </a:t>
            </a:r>
            <a:r>
              <a:rPr lang="ko-KR" altLang="en-US" dirty="0" err="1"/>
              <a:t>주입률</a:t>
            </a:r>
            <a:r>
              <a:rPr lang="en-US" altLang="ko-KR" dirty="0"/>
              <a:t>“ </a:t>
            </a:r>
            <a:r>
              <a:rPr lang="ko-KR" altLang="en-US" dirty="0"/>
              <a:t>사이에서 발견한 규칙인데요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주목해야할 연관규칙 가져왔습니다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 다 비슷한 내용인데요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pH</a:t>
            </a:r>
            <a:r>
              <a:rPr lang="ko-KR" altLang="en-US" dirty="0"/>
              <a:t>가 낮고</a:t>
            </a:r>
            <a:r>
              <a:rPr lang="en-US" altLang="ko-KR" dirty="0"/>
              <a:t>, </a:t>
            </a:r>
            <a:r>
              <a:rPr lang="ko-KR" altLang="en-US" dirty="0" err="1"/>
              <a:t>탁도와</a:t>
            </a:r>
            <a:r>
              <a:rPr lang="ko-KR" altLang="en-US" dirty="0"/>
              <a:t> 수온이 높고</a:t>
            </a:r>
            <a:r>
              <a:rPr lang="en-US" altLang="ko-KR" dirty="0"/>
              <a:t>, </a:t>
            </a:r>
            <a:r>
              <a:rPr lang="ko-KR" altLang="en-US" dirty="0"/>
              <a:t>전기전도도와 알칼리도가 낮을 때</a:t>
            </a:r>
            <a:r>
              <a:rPr lang="en-US" altLang="ko-KR" dirty="0"/>
              <a:t> </a:t>
            </a:r>
            <a:r>
              <a:rPr lang="ko-KR" altLang="en-US" dirty="0"/>
              <a:t>응집제가 많이 주입된다는 사실입니다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이를 통해 </a:t>
            </a:r>
            <a:r>
              <a:rPr lang="ko-KR" altLang="en-US" dirty="0" err="1"/>
              <a:t>탁도와</a:t>
            </a:r>
            <a:r>
              <a:rPr lang="ko-KR" altLang="en-US" dirty="0"/>
              <a:t> 수온이 높을 때 응집제가 많이 주입된다는 것을 알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탁도는</a:t>
            </a:r>
            <a:r>
              <a:rPr lang="ko-KR" altLang="en-US" dirty="0"/>
              <a:t> 강수량과 같이 부유물질이 하천으로 떠내려오는 현상이 발생할 때</a:t>
            </a:r>
            <a:r>
              <a:rPr lang="en-US" altLang="ko-KR" dirty="0"/>
              <a:t> </a:t>
            </a:r>
            <a:r>
              <a:rPr lang="ko-KR" altLang="en-US" dirty="0"/>
              <a:t>높아지며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수온은 당연하게 여름에 높아지는데요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두가지의 사실로 비가 오는 여름철에 </a:t>
            </a:r>
            <a:r>
              <a:rPr lang="ko-KR" altLang="en-US" dirty="0" err="1"/>
              <a:t>응집제</a:t>
            </a:r>
            <a:r>
              <a:rPr lang="ko-KR" altLang="en-US" dirty="0"/>
              <a:t> </a:t>
            </a:r>
            <a:r>
              <a:rPr lang="ko-KR" altLang="en-US" dirty="0" err="1"/>
              <a:t>주입률이</a:t>
            </a:r>
            <a:r>
              <a:rPr lang="ko-KR" altLang="en-US" dirty="0"/>
              <a:t> 높아진다는 사실을 간접적으로 알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28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</a:t>
            </a:r>
            <a:r>
              <a:rPr lang="en-US" altLang="ko-KR" dirty="0"/>
              <a:t>~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998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상관관계 분석인데요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마지막 칼럼인 </a:t>
            </a:r>
            <a:r>
              <a:rPr lang="ko-KR" altLang="en-US" dirty="0" err="1"/>
              <a:t>응집제</a:t>
            </a:r>
            <a:r>
              <a:rPr lang="ko-KR" altLang="en-US" dirty="0"/>
              <a:t> </a:t>
            </a:r>
            <a:r>
              <a:rPr lang="ko-KR" altLang="en-US" dirty="0" err="1"/>
              <a:t>주입률과</a:t>
            </a:r>
            <a:r>
              <a:rPr lang="ko-KR" altLang="en-US" dirty="0"/>
              <a:t> 주요 인자 </a:t>
            </a:r>
            <a:r>
              <a:rPr lang="en-US" altLang="ko-KR" dirty="0"/>
              <a:t>5</a:t>
            </a:r>
            <a:r>
              <a:rPr lang="ko-KR" altLang="en-US" dirty="0"/>
              <a:t>개의 상관관계를 </a:t>
            </a:r>
            <a:r>
              <a:rPr lang="ko-KR" altLang="en-US" dirty="0" err="1"/>
              <a:t>분석해보았을때</a:t>
            </a:r>
            <a:endParaRPr lang="en-US" altLang="ko-KR" dirty="0"/>
          </a:p>
          <a:p>
            <a:r>
              <a:rPr lang="ko-KR" altLang="en-US" dirty="0" err="1"/>
              <a:t>탁도와</a:t>
            </a:r>
            <a:r>
              <a:rPr lang="ko-KR" altLang="en-US" dirty="0"/>
              <a:t> </a:t>
            </a:r>
            <a:r>
              <a:rPr lang="ko-KR" altLang="en-US" dirty="0" err="1"/>
              <a:t>응집제</a:t>
            </a:r>
            <a:r>
              <a:rPr lang="ko-KR" altLang="en-US" dirty="0"/>
              <a:t> </a:t>
            </a:r>
            <a:r>
              <a:rPr lang="ko-KR" altLang="en-US" dirty="0" err="1"/>
              <a:t>주입률의</a:t>
            </a:r>
            <a:r>
              <a:rPr lang="ko-KR" altLang="en-US" dirty="0"/>
              <a:t> 상관관계가 </a:t>
            </a:r>
            <a:r>
              <a:rPr lang="en-US" altLang="ko-KR" dirty="0"/>
              <a:t>0.56,</a:t>
            </a:r>
          </a:p>
          <a:p>
            <a:r>
              <a:rPr lang="ko-KR" altLang="en-US" dirty="0"/>
              <a:t>전기전도도와는 </a:t>
            </a:r>
            <a:r>
              <a:rPr lang="en-US" altLang="ko-KR" dirty="0"/>
              <a:t>-0.54</a:t>
            </a:r>
            <a:r>
              <a:rPr lang="ko-KR" altLang="en-US" dirty="0"/>
              <a:t>인 것을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강한 상관관계를 나타내는 수치인 </a:t>
            </a:r>
            <a:r>
              <a:rPr lang="en-US" altLang="ko-KR" dirty="0"/>
              <a:t>0.7</a:t>
            </a:r>
            <a:r>
              <a:rPr lang="ko-KR" altLang="en-US" dirty="0"/>
              <a:t>보다는 조금 낮지만</a:t>
            </a:r>
            <a:r>
              <a:rPr lang="en-US" altLang="ko-KR" dirty="0"/>
              <a:t>, </a:t>
            </a:r>
            <a:r>
              <a:rPr lang="ko-KR" altLang="en-US" dirty="0"/>
              <a:t>이 두 개와 가장 관련이 높다는 것을 확인할 수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845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뒤</a:t>
            </a:r>
            <a:r>
              <a:rPr lang="en-US" altLang="ko-KR" dirty="0"/>
              <a:t>, </a:t>
            </a:r>
            <a:r>
              <a:rPr lang="ko-KR" altLang="en-US" dirty="0"/>
              <a:t>군집화를 진행하였는데요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양의 상관관계가 가장 높은 </a:t>
            </a:r>
            <a:r>
              <a:rPr lang="ko-KR" altLang="en-US" dirty="0" err="1"/>
              <a:t>탁도와</a:t>
            </a:r>
            <a:r>
              <a:rPr lang="ko-KR" altLang="en-US" dirty="0"/>
              <a:t> </a:t>
            </a:r>
            <a:r>
              <a:rPr lang="ko-KR" altLang="en-US" dirty="0" err="1"/>
              <a:t>응집제</a:t>
            </a:r>
            <a:r>
              <a:rPr lang="ko-KR" altLang="en-US" dirty="0"/>
              <a:t> </a:t>
            </a:r>
            <a:r>
              <a:rPr lang="ko-KR" altLang="en-US" dirty="0" err="1"/>
              <a:t>주입률를</a:t>
            </a:r>
            <a:r>
              <a:rPr lang="ko-KR" altLang="en-US" dirty="0"/>
              <a:t> 사용하여 </a:t>
            </a:r>
            <a:r>
              <a:rPr lang="en-US" altLang="ko-KR" dirty="0" err="1"/>
              <a:t>Kmeans</a:t>
            </a:r>
            <a:r>
              <a:rPr lang="ko-KR" altLang="en-US" dirty="0"/>
              <a:t> 클러스터링을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 err="1"/>
              <a:t>탁도의</a:t>
            </a:r>
            <a:r>
              <a:rPr lang="ko-KR" altLang="en-US" dirty="0"/>
              <a:t> 경향성을 더 잘 나타내기 위해 </a:t>
            </a:r>
            <a:r>
              <a:rPr lang="en-US" altLang="ko-KR" dirty="0"/>
              <a:t>log</a:t>
            </a:r>
            <a:r>
              <a:rPr lang="ko-KR" altLang="en-US" dirty="0"/>
              <a:t> 변환을 수행한 값을 사용하였습니다</a:t>
            </a:r>
            <a:r>
              <a:rPr lang="en-US" altLang="ko-KR" dirty="0"/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저는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k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 ~ 10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으로 설정하고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실루엣 계수라는 성능 지표를 사용하여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k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값이 어땠을 때 가장 이 값이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높은지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확인하였습니다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실루엣 계수는 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군집 내 데이터가 얼마나 가깝게 군집화 되어있는지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그리고 다른 군집에 있는 데이터와는 얼마나 멀리 분리되어 있는지 나타내는 성능 지표인데요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altLang="ko-K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일 때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즉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개의 군집으로 </a:t>
            </a:r>
            <a:r>
              <a:rPr lang="ko-KR" alt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나누어졌을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때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지표 값이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0.445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로 가장 높았습니다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오른쪽 표는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각 </a:t>
            </a:r>
            <a:r>
              <a:rPr lang="ko-KR" alt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군집별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평균 </a:t>
            </a:r>
            <a:r>
              <a:rPr lang="ko-KR" alt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탁도와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평균 </a:t>
            </a:r>
            <a:r>
              <a:rPr lang="ko-KR" alt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응집제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주입률을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나타낸 것입니다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 (3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초 쉬고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..)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785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표에 나타난 수치를 정리하여 나타냈을 때</a:t>
            </a:r>
            <a:endParaRPr lang="en-US" altLang="ko-KR" dirty="0"/>
          </a:p>
          <a:p>
            <a:r>
              <a:rPr lang="ko-KR" altLang="en-US" dirty="0"/>
              <a:t>왼쪽과 같은 수질 특성이 나타났습니다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때 주목할 군집은 </a:t>
            </a:r>
            <a:r>
              <a:rPr lang="en-US" altLang="ko-KR" dirty="0"/>
              <a:t>2</a:t>
            </a:r>
            <a:r>
              <a:rPr lang="ko-KR" altLang="en-US" dirty="0"/>
              <a:t>와 </a:t>
            </a:r>
            <a:r>
              <a:rPr lang="en-US" altLang="ko-KR" dirty="0"/>
              <a:t>3</a:t>
            </a:r>
            <a:r>
              <a:rPr lang="ko-KR" altLang="en-US" dirty="0"/>
              <a:t>인데요</a:t>
            </a:r>
            <a:r>
              <a:rPr lang="en-US" altLang="ko-KR" dirty="0"/>
              <a:t>, </a:t>
            </a:r>
            <a:r>
              <a:rPr lang="ko-KR" altLang="en-US" dirty="0"/>
              <a:t>이 두 군집은 같은 </a:t>
            </a:r>
            <a:r>
              <a:rPr lang="ko-KR" altLang="en-US" dirty="0" err="1"/>
              <a:t>저탁도</a:t>
            </a:r>
            <a:r>
              <a:rPr lang="ko-KR" altLang="en-US" dirty="0"/>
              <a:t> 군집인데 </a:t>
            </a:r>
            <a:r>
              <a:rPr lang="ko-KR" altLang="en-US" dirty="0" err="1"/>
              <a:t>응집제</a:t>
            </a:r>
            <a:r>
              <a:rPr lang="ko-KR" altLang="en-US" dirty="0"/>
              <a:t> </a:t>
            </a:r>
            <a:r>
              <a:rPr lang="ko-KR" altLang="en-US" dirty="0" err="1"/>
              <a:t>주입률에</a:t>
            </a:r>
            <a:r>
              <a:rPr lang="ko-KR" altLang="en-US" dirty="0"/>
              <a:t> 차이가 나타나는 것을 확인할 수 </a:t>
            </a:r>
            <a:r>
              <a:rPr lang="ko-KR" altLang="en-US" dirty="0" err="1"/>
              <a:t>잇었습니다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현상이 일어나는 원인을 알아보기 위해 추가적인 데이터 분석을 수행하였습니다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8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수온을 비교해보았을 때 </a:t>
            </a:r>
            <a:r>
              <a:rPr lang="ko-KR" altLang="en-US" dirty="0" err="1"/>
              <a:t>저탁도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고응집제인</a:t>
            </a:r>
            <a:r>
              <a:rPr lang="ko-KR" altLang="en-US" dirty="0"/>
              <a:t> 군집 </a:t>
            </a:r>
            <a:r>
              <a:rPr lang="en-US" altLang="ko-KR" dirty="0"/>
              <a:t>2</a:t>
            </a:r>
            <a:r>
              <a:rPr lang="ko-KR" altLang="en-US" dirty="0"/>
              <a:t>는 높은 수온 </a:t>
            </a:r>
            <a:r>
              <a:rPr lang="en-US" altLang="ko-KR" dirty="0"/>
              <a:t>,  </a:t>
            </a:r>
            <a:r>
              <a:rPr lang="ko-KR" altLang="en-US" dirty="0"/>
              <a:t>낮은 전기전도도에 데이터가 </a:t>
            </a:r>
            <a:r>
              <a:rPr lang="ko-KR" altLang="en-US" dirty="0" err="1"/>
              <a:t>몰려잇고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저탁도</a:t>
            </a:r>
            <a:r>
              <a:rPr lang="ko-KR" altLang="en-US" dirty="0"/>
              <a:t> </a:t>
            </a:r>
            <a:r>
              <a:rPr lang="ko-KR" altLang="en-US" dirty="0" err="1"/>
              <a:t>저응집제인</a:t>
            </a:r>
            <a:r>
              <a:rPr lang="ko-KR" altLang="en-US" dirty="0"/>
              <a:t> 군집 </a:t>
            </a:r>
            <a:r>
              <a:rPr lang="en-US" altLang="ko-KR" dirty="0"/>
              <a:t>3</a:t>
            </a:r>
            <a:r>
              <a:rPr lang="ko-KR" altLang="en-US" dirty="0"/>
              <a:t>은 낮은 수온</a:t>
            </a:r>
            <a:r>
              <a:rPr lang="en-US" altLang="ko-KR" dirty="0"/>
              <a:t>, </a:t>
            </a:r>
            <a:r>
              <a:rPr lang="ko-KR" altLang="en-US" dirty="0"/>
              <a:t>높은 전기전도도에 </a:t>
            </a:r>
            <a:r>
              <a:rPr lang="ko-KR" altLang="en-US" dirty="0" err="1"/>
              <a:t>몰려있는</a:t>
            </a:r>
            <a:r>
              <a:rPr lang="ko-KR" altLang="en-US" dirty="0"/>
              <a:t> 것을 알 수 있었습니다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연관규칙에서 발견했던 것처럼 수온과 전기전도도가 반비례한다는 사실을 한 번 더 파악할 수 </a:t>
            </a:r>
            <a:r>
              <a:rPr lang="ko-KR" altLang="en-US" dirty="0" err="1"/>
              <a:t>잇었습니다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?</a:t>
            </a:r>
            <a:r>
              <a:rPr lang="ko-KR" altLang="en-US" dirty="0"/>
              <a:t>왜 비례하지 않는가</a:t>
            </a:r>
            <a:r>
              <a:rPr lang="en-US" altLang="ko-KR" dirty="0"/>
              <a:t>, </a:t>
            </a:r>
            <a:r>
              <a:rPr lang="ko-KR" altLang="en-US" dirty="0"/>
              <a:t>특정 용질의 농도</a:t>
            </a:r>
            <a:r>
              <a:rPr lang="en-US" altLang="ko-KR" dirty="0"/>
              <a:t>, </a:t>
            </a:r>
            <a:r>
              <a:rPr lang="ko-KR" altLang="en-US" dirty="0"/>
              <a:t>용존 산소와 같은 수질에서 나타날 수 있는 현상들 때문임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60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같은 </a:t>
            </a:r>
            <a:r>
              <a:rPr lang="ko-KR" altLang="en-US" dirty="0" err="1"/>
              <a:t>저탁도</a:t>
            </a:r>
            <a:r>
              <a:rPr lang="ko-KR" altLang="en-US" dirty="0"/>
              <a:t> 군집에서도</a:t>
            </a:r>
            <a:r>
              <a:rPr lang="en-US" altLang="ko-KR" dirty="0"/>
              <a:t>,</a:t>
            </a:r>
            <a:r>
              <a:rPr lang="ko-KR" altLang="en-US" dirty="0"/>
              <a:t> 수온의 차이가 나타나는 이유를 찾아보았을 때 계절적인 영향이 크다고 판단하여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cluster</a:t>
            </a:r>
            <a:r>
              <a:rPr lang="ko-KR" altLang="en-US" dirty="0"/>
              <a:t> </a:t>
            </a:r>
            <a:r>
              <a:rPr lang="en-US" altLang="ko-KR" dirty="0"/>
              <a:t>2,3</a:t>
            </a:r>
            <a:r>
              <a:rPr lang="ko-KR" altLang="en-US" dirty="0"/>
              <a:t>의 월별 데이터 비율을 확인해보았습니다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빨간색 선이 군집 </a:t>
            </a:r>
            <a:r>
              <a:rPr lang="en-US" altLang="ko-KR" dirty="0"/>
              <a:t>2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ko-KR" altLang="en-US" dirty="0"/>
              <a:t>파란색 선이 군집 </a:t>
            </a:r>
            <a:r>
              <a:rPr lang="en-US" altLang="ko-KR" dirty="0"/>
              <a:t>3</a:t>
            </a:r>
            <a:r>
              <a:rPr lang="ko-KR" altLang="en-US" dirty="0"/>
              <a:t>을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역시</a:t>
            </a:r>
            <a:r>
              <a:rPr lang="en-US" altLang="ko-KR" dirty="0"/>
              <a:t>, </a:t>
            </a:r>
            <a:r>
              <a:rPr lang="ko-KR" altLang="en-US" dirty="0"/>
              <a:t>군집 </a:t>
            </a:r>
            <a:r>
              <a:rPr lang="en-US" altLang="ko-KR" dirty="0"/>
              <a:t>2</a:t>
            </a:r>
            <a:r>
              <a:rPr lang="ko-KR" altLang="en-US" dirty="0"/>
              <a:t>는 여름철에</a:t>
            </a:r>
            <a:r>
              <a:rPr lang="en-US" altLang="ko-KR" dirty="0"/>
              <a:t>, </a:t>
            </a:r>
            <a:r>
              <a:rPr lang="ko-KR" altLang="en-US" dirty="0"/>
              <a:t>군집 </a:t>
            </a:r>
            <a:r>
              <a:rPr lang="en-US" altLang="ko-KR" dirty="0"/>
              <a:t>3</a:t>
            </a:r>
            <a:r>
              <a:rPr lang="ko-KR" altLang="en-US" dirty="0"/>
              <a:t>은 봄</a:t>
            </a:r>
            <a:r>
              <a:rPr lang="en-US" altLang="ko-KR" dirty="0"/>
              <a:t>, </a:t>
            </a:r>
            <a:r>
              <a:rPr lang="ko-KR" altLang="en-US" dirty="0"/>
              <a:t>가을</a:t>
            </a:r>
            <a:r>
              <a:rPr lang="en-US" altLang="ko-KR" dirty="0"/>
              <a:t>, </a:t>
            </a:r>
            <a:r>
              <a:rPr lang="ko-KR" altLang="en-US" dirty="0"/>
              <a:t>겨울에 분포한다는 것을 알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같은 </a:t>
            </a:r>
            <a:r>
              <a:rPr lang="ko-KR" altLang="en-US" dirty="0" err="1"/>
              <a:t>저탁도</a:t>
            </a:r>
            <a:r>
              <a:rPr lang="ko-KR" altLang="en-US" dirty="0"/>
              <a:t> </a:t>
            </a:r>
            <a:r>
              <a:rPr lang="ko-KR" altLang="en-US" dirty="0" err="1"/>
              <a:t>군집이어도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여름엔 비교적 많은 응집제가 주입된다</a:t>
            </a:r>
            <a:r>
              <a:rPr lang="en-US" altLang="ko-KR" dirty="0"/>
              <a:t>”</a:t>
            </a:r>
            <a:r>
              <a:rPr lang="ko-KR" altLang="en-US" dirty="0"/>
              <a:t>는 사실을 분석할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11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추가적으로</a:t>
            </a:r>
            <a:r>
              <a:rPr lang="en-US" altLang="ko-KR" dirty="0"/>
              <a:t>, </a:t>
            </a:r>
            <a:r>
              <a:rPr lang="ko-KR" altLang="en-US" dirty="0" err="1"/>
              <a:t>고탁도</a:t>
            </a:r>
            <a:r>
              <a:rPr lang="en-US" altLang="ko-KR" dirty="0"/>
              <a:t> </a:t>
            </a:r>
            <a:r>
              <a:rPr lang="ko-KR" altLang="en-US" dirty="0"/>
              <a:t>데이터를 살펴보았을 때</a:t>
            </a:r>
            <a:endParaRPr lang="en-US" altLang="ko-KR" dirty="0"/>
          </a:p>
          <a:p>
            <a:r>
              <a:rPr lang="ko-KR" altLang="en-US" dirty="0"/>
              <a:t>역시 태풍과 장마철과 같은 부유물질이 강가로 쓸려오는 일들이 자주 발생하는</a:t>
            </a:r>
            <a:endParaRPr lang="en-US" altLang="ko-KR" dirty="0"/>
          </a:p>
          <a:p>
            <a:r>
              <a:rPr lang="en-US" altLang="ko-KR" dirty="0"/>
              <a:t>7, 8, 9</a:t>
            </a:r>
            <a:r>
              <a:rPr lang="ko-KR" altLang="en-US" dirty="0"/>
              <a:t>월인 여름철에 대부분 이와 같은 현상이 나타난다는 사실을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151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번외로 분류에서 배운 내용을 토대로 </a:t>
            </a:r>
            <a:endParaRPr lang="en-US" altLang="ko-KR" dirty="0"/>
          </a:p>
          <a:p>
            <a:r>
              <a:rPr lang="ko-KR" altLang="en-US" dirty="0"/>
              <a:t>새로운 데이터가 들어왔을 때</a:t>
            </a:r>
            <a:r>
              <a:rPr lang="en-US" altLang="ko-KR" dirty="0"/>
              <a:t> 4</a:t>
            </a:r>
            <a:r>
              <a:rPr lang="ko-KR" altLang="en-US" dirty="0"/>
              <a:t>개의 군집 중 어떤 군집으로 분류할지 판단하는 분류 모델을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독립변수는 </a:t>
            </a:r>
            <a:r>
              <a:rPr lang="en-US" altLang="ko-KR" dirty="0"/>
              <a:t>– </a:t>
            </a:r>
          </a:p>
          <a:p>
            <a:r>
              <a:rPr lang="ko-KR" altLang="en-US" dirty="0"/>
              <a:t>종속 변수는 </a:t>
            </a:r>
            <a:r>
              <a:rPr lang="en-US" altLang="ko-KR" dirty="0"/>
              <a:t>cluster</a:t>
            </a:r>
            <a:r>
              <a:rPr lang="ko-KR" altLang="en-US" dirty="0"/>
              <a:t>로 설정하였다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사용한 분류모델은 </a:t>
            </a:r>
            <a:r>
              <a:rPr lang="en-US" altLang="ko-KR" dirty="0" err="1"/>
              <a:t>XGBoost</a:t>
            </a:r>
            <a:r>
              <a:rPr lang="en-US" altLang="ko-KR" dirty="0"/>
              <a:t> Model</a:t>
            </a:r>
            <a:r>
              <a:rPr lang="ko-KR" altLang="en-US" dirty="0"/>
              <a:t>인데요</a:t>
            </a:r>
            <a:r>
              <a:rPr lang="en-US" altLang="ko-KR" dirty="0"/>
              <a:t>, </a:t>
            </a:r>
            <a:r>
              <a:rPr lang="ko-KR" altLang="en-US" dirty="0"/>
              <a:t>이 모델은 </a:t>
            </a:r>
            <a:r>
              <a:rPr lang="en-US" altLang="ko-KR" dirty="0"/>
              <a:t>Tree </a:t>
            </a:r>
            <a:r>
              <a:rPr lang="ko-KR" altLang="en-US" dirty="0"/>
              <a:t>기반의 </a:t>
            </a:r>
            <a:r>
              <a:rPr lang="en-US" altLang="ko-KR" dirty="0"/>
              <a:t>Boosting </a:t>
            </a:r>
            <a:r>
              <a:rPr lang="ko-KR" altLang="en-US" dirty="0"/>
              <a:t>모델로 </a:t>
            </a:r>
            <a:r>
              <a:rPr lang="ko-KR" altLang="en-US" dirty="0" err="1"/>
              <a:t>과적합</a:t>
            </a:r>
            <a:r>
              <a:rPr lang="ko-KR" altLang="en-US" dirty="0"/>
              <a:t> 방지 기법을 적용한 앙상블 모델입니다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성능 지표로 정확도를 사용하였고 </a:t>
            </a:r>
            <a:r>
              <a:rPr lang="en-US" altLang="ko-KR" dirty="0"/>
              <a:t>test </a:t>
            </a:r>
            <a:r>
              <a:rPr lang="ko-KR" altLang="en-US" dirty="0"/>
              <a:t>집합에서 </a:t>
            </a:r>
            <a:r>
              <a:rPr lang="en-US" altLang="ko-KR" dirty="0"/>
              <a:t>92.8%</a:t>
            </a:r>
            <a:r>
              <a:rPr lang="ko-KR" altLang="en-US" dirty="0"/>
              <a:t>가 나왔다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Confusion Matrix</a:t>
            </a:r>
            <a:r>
              <a:rPr lang="ko-KR" altLang="en-US" dirty="0"/>
              <a:t>를 통해 각 군집에 맞게 얼마나 많은 데이터를 맞혔는가 확인해보았을 때 </a:t>
            </a:r>
            <a:endParaRPr lang="en-US" altLang="ko-KR" dirty="0"/>
          </a:p>
          <a:p>
            <a:r>
              <a:rPr lang="ko-KR" altLang="en-US" dirty="0"/>
              <a:t>대부분의 데이터는 잘 분류하지만</a:t>
            </a:r>
            <a:r>
              <a:rPr lang="en-US" altLang="ko-KR" dirty="0"/>
              <a:t>, </a:t>
            </a:r>
            <a:r>
              <a:rPr lang="ko-KR" altLang="en-US" dirty="0"/>
              <a:t>분류를 잘 못하는 데이터도 있었다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3913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데이터 분석 방식을 사용하여 얻은 결과를 종합해보자면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뭐 이러한 특징이 나타났다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456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918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배경지식 설명에 앞서</a:t>
            </a:r>
            <a:r>
              <a:rPr lang="en-US" altLang="ko-KR" dirty="0"/>
              <a:t>, </a:t>
            </a:r>
            <a:r>
              <a:rPr lang="ko-KR" altLang="en-US" dirty="0" err="1"/>
              <a:t>여려분은</a:t>
            </a:r>
            <a:r>
              <a:rPr lang="ko-KR" altLang="en-US" dirty="0"/>
              <a:t> 일상생활에서 사용하는 식수나 수돗물 등이 어떠한 과정으로 만들어지는지 아시나요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435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대한 정답은 </a:t>
            </a:r>
            <a:r>
              <a:rPr lang="en-US" altLang="ko-KR" dirty="0"/>
              <a:t>“</a:t>
            </a:r>
            <a:r>
              <a:rPr lang="ko-KR" altLang="en-US" dirty="0"/>
              <a:t>정수처리</a:t>
            </a:r>
            <a:r>
              <a:rPr lang="en-US" altLang="ko-KR" dirty="0"/>
              <a:t>“</a:t>
            </a:r>
            <a:r>
              <a:rPr lang="ko-KR" altLang="en-US" dirty="0"/>
              <a:t>인데요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더러운 물을 식수나</a:t>
            </a:r>
            <a:r>
              <a:rPr lang="en-US" altLang="ko-KR" dirty="0"/>
              <a:t>, </a:t>
            </a:r>
            <a:r>
              <a:rPr lang="ko-KR" altLang="en-US" dirty="0"/>
              <a:t>수돗물 같이 깨끗한 물로 처리하는 과정을 </a:t>
            </a:r>
            <a:r>
              <a:rPr lang="en-US" altLang="ko-KR" dirty="0"/>
              <a:t>“</a:t>
            </a:r>
            <a:r>
              <a:rPr lang="ko-KR" altLang="en-US" dirty="0"/>
              <a:t>정수처리</a:t>
            </a:r>
            <a:r>
              <a:rPr lang="en-US" altLang="ko-KR" dirty="0"/>
              <a:t>”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아래에 있는 그림은 정수처리 과정을 나타낸 그림입니다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 </a:t>
            </a:r>
            <a:r>
              <a:rPr lang="ko-KR" altLang="en-US" dirty="0"/>
              <a:t>정수처리란</a:t>
            </a:r>
            <a:r>
              <a:rPr lang="en-US" altLang="ko-KR" dirty="0"/>
              <a:t>, </a:t>
            </a:r>
            <a:r>
              <a:rPr lang="ko-KR" altLang="en-US" dirty="0"/>
              <a:t>한강</a:t>
            </a:r>
            <a:r>
              <a:rPr lang="en-US" altLang="ko-KR" dirty="0"/>
              <a:t>, </a:t>
            </a:r>
            <a:r>
              <a:rPr lang="ko-KR" altLang="en-US" dirty="0"/>
              <a:t>낙동강과 같은 하천수</a:t>
            </a:r>
            <a:r>
              <a:rPr lang="en-US" altLang="ko-KR" dirty="0"/>
              <a:t>, </a:t>
            </a:r>
            <a:r>
              <a:rPr lang="ko-KR" altLang="en-US" dirty="0"/>
              <a:t>호수</a:t>
            </a:r>
            <a:r>
              <a:rPr lang="en-US" altLang="ko-KR" dirty="0"/>
              <a:t>, </a:t>
            </a:r>
            <a:r>
              <a:rPr lang="ko-KR" altLang="en-US" dirty="0"/>
              <a:t>지하수 등에서 끌어온 물을 일상생활에서 사용할 수 있도록 수질기준에 적합한 물로 처리하는 과정을 이야기합니다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정수처리 </a:t>
            </a:r>
            <a:r>
              <a:rPr lang="ko-KR" altLang="en-US" dirty="0">
                <a:solidFill>
                  <a:srgbClr val="FF0000"/>
                </a:solidFill>
              </a:rPr>
              <a:t>과정은 우리나라의 수처리기업인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한국수자원공사에서 </a:t>
            </a:r>
            <a:r>
              <a:rPr lang="ko-KR" altLang="en-US" dirty="0"/>
              <a:t>수행하고 관리하고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45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정수처리과정에 대해 더 자세히 알아보면</a:t>
            </a:r>
            <a:r>
              <a:rPr lang="en-US" altLang="ko-KR" dirty="0"/>
              <a:t>, </a:t>
            </a:r>
            <a:r>
              <a:rPr lang="ko-KR" altLang="en-US" dirty="0"/>
              <a:t>그림과 같은 과정을 거치는데요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물이 들어오는 취수와 물을 </a:t>
            </a:r>
            <a:r>
              <a:rPr lang="ko-KR" altLang="en-US" dirty="0" err="1"/>
              <a:t>안정화시키는</a:t>
            </a:r>
            <a:r>
              <a:rPr lang="ko-KR" altLang="en-US" dirty="0"/>
              <a:t> 착수 단계에서</a:t>
            </a:r>
            <a:endParaRPr lang="en-US" altLang="ko-KR" dirty="0"/>
          </a:p>
          <a:p>
            <a:r>
              <a:rPr lang="ko-KR" altLang="en-US" dirty="0"/>
              <a:t>응집제와 물을 섞어 불순물을 덩어리로 만드는 혼화와 응집 단계를 거쳐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무거워진 덩어리가 바닥으로 가라앉는 침전과 필터를 통해 물의 불순물을 다시 한 번 제거하는 여과 단계</a:t>
            </a:r>
            <a:r>
              <a:rPr lang="en-US" altLang="ko-KR" dirty="0"/>
              <a:t>, </a:t>
            </a:r>
            <a:r>
              <a:rPr lang="ko-KR" altLang="en-US" dirty="0"/>
              <a:t>마지막으로 </a:t>
            </a:r>
            <a:endParaRPr lang="en-US" altLang="ko-KR" dirty="0"/>
          </a:p>
          <a:p>
            <a:r>
              <a:rPr lang="ko-KR" altLang="en-US" dirty="0"/>
              <a:t>물에 남은 미생물을 제거하는 소독 단계를 거쳐 깨끗한 물이 만들어집니다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78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</a:t>
            </a:r>
            <a:r>
              <a:rPr lang="en-US" altLang="ko-KR" dirty="0"/>
              <a:t> </a:t>
            </a:r>
            <a:r>
              <a:rPr lang="ko-KR" altLang="en-US" dirty="0"/>
              <a:t>정수처리 과정에서 가장 중요한 부분은 혼화 및 응집 단계인데요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307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이유는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과정에서 사용되는 응집제라는 화학약품 때문입니다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약품은 물을 깨끗하게 만드는 가장 중요한 역할을 하는데요</a:t>
            </a:r>
            <a:r>
              <a:rPr lang="en-US" altLang="ko-KR" dirty="0"/>
              <a:t>, </a:t>
            </a:r>
            <a:r>
              <a:rPr lang="ko-KR" altLang="en-US" dirty="0"/>
              <a:t>미세입자</a:t>
            </a:r>
            <a:r>
              <a:rPr lang="en-US" altLang="ko-KR" dirty="0"/>
              <a:t>, </a:t>
            </a:r>
            <a:r>
              <a:rPr lang="ko-KR" altLang="en-US" dirty="0"/>
              <a:t>박테리아</a:t>
            </a:r>
            <a:r>
              <a:rPr lang="en-US" altLang="ko-KR" dirty="0"/>
              <a:t>, </a:t>
            </a:r>
            <a:r>
              <a:rPr lang="ko-KR" altLang="en-US" dirty="0"/>
              <a:t>불순물 같은 더러운 물질들을 응집시켜 침전시키는 역할을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때 응집제가 덜 들어가거나</a:t>
            </a:r>
            <a:r>
              <a:rPr lang="en-US" altLang="ko-KR" dirty="0"/>
              <a:t>, </a:t>
            </a:r>
            <a:r>
              <a:rPr lang="ko-KR" altLang="en-US" dirty="0"/>
              <a:t>많이 들어가게 되면 후공정에 악영향을 줄 수 있습니다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>그렇기에 저는 이렇게 중요한 응집제에 가장 큰 영향을 미치는 인자들은 무엇이 있는지</a:t>
            </a:r>
            <a:r>
              <a:rPr lang="en-US" altLang="ko-KR" dirty="0"/>
              <a:t>, </a:t>
            </a:r>
            <a:r>
              <a:rPr lang="ko-KR" altLang="en-US" dirty="0" err="1"/>
              <a:t>응집제</a:t>
            </a:r>
            <a:r>
              <a:rPr lang="ko-KR" altLang="en-US" dirty="0"/>
              <a:t> 주입에서 가장 주요한 패턴들이 무엇이 있는지 분석해보려고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2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제가 수집한 데이터에 대해 설명해드리겠습니다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한국수자원공사 </a:t>
            </a:r>
            <a:r>
              <a:rPr lang="ko-KR" altLang="en-US" dirty="0" err="1"/>
              <a:t>창원권지사</a:t>
            </a:r>
            <a:r>
              <a:rPr lang="ko-KR" altLang="en-US" dirty="0"/>
              <a:t> 반송정수장에서 수집되는 데이터를 받아 사용을 하였습니다</a:t>
            </a:r>
            <a:r>
              <a:rPr lang="en-US" altLang="ko-KR" dirty="0"/>
              <a:t>. (</a:t>
            </a:r>
            <a:r>
              <a:rPr lang="ko-KR" altLang="en-US" dirty="0"/>
              <a:t>반송정수장은 낙동강 유역의 하천수를 </a:t>
            </a:r>
            <a:r>
              <a:rPr lang="ko-KR" altLang="en-US" dirty="0" err="1"/>
              <a:t>취수하여</a:t>
            </a:r>
            <a:r>
              <a:rPr lang="ko-KR" altLang="en-US" dirty="0"/>
              <a:t> 정수처리 과정을 수행합니다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이 데이터에는 실시간으로 수집되는 센서 데이터 및 </a:t>
            </a:r>
            <a:r>
              <a:rPr lang="ko-KR" altLang="en-US" dirty="0" err="1"/>
              <a:t>응집제</a:t>
            </a:r>
            <a:r>
              <a:rPr lang="ko-KR" altLang="en-US" dirty="0"/>
              <a:t> 주입량이 주요인자로 들어가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데이터는 총 </a:t>
            </a:r>
            <a:r>
              <a:rPr lang="en-US" altLang="ko-KR" dirty="0"/>
              <a:t>93,457</a:t>
            </a:r>
            <a:r>
              <a:rPr lang="ko-KR" altLang="en-US" dirty="0"/>
              <a:t>개의 행으로 이루어져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44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이는 실제 데이터의 한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실시간으로 수집되는 센서 데이터인</a:t>
            </a:r>
            <a:r>
              <a:rPr lang="en-US" altLang="ko-KR" dirty="0"/>
              <a:t> </a:t>
            </a:r>
            <a:r>
              <a:rPr lang="ko-KR" altLang="en-US" dirty="0"/>
              <a:t>원수탁도</a:t>
            </a:r>
            <a:r>
              <a:rPr lang="en-US" altLang="ko-KR" dirty="0"/>
              <a:t>, pH, </a:t>
            </a:r>
            <a:r>
              <a:rPr lang="ko-KR" altLang="en-US" dirty="0"/>
              <a:t>수온</a:t>
            </a:r>
            <a:r>
              <a:rPr lang="en-US" altLang="ko-KR" dirty="0"/>
              <a:t>, </a:t>
            </a:r>
            <a:r>
              <a:rPr lang="ko-KR" altLang="en-US" dirty="0"/>
              <a:t>전기전도도</a:t>
            </a:r>
            <a:r>
              <a:rPr lang="en-US" altLang="ko-KR" dirty="0"/>
              <a:t>, </a:t>
            </a:r>
            <a:r>
              <a:rPr lang="ko-KR" altLang="en-US" dirty="0"/>
              <a:t>알칼리도</a:t>
            </a:r>
            <a:r>
              <a:rPr lang="en-US" altLang="ko-KR" dirty="0"/>
              <a:t>, </a:t>
            </a:r>
            <a:r>
              <a:rPr lang="ko-KR" altLang="en-US" dirty="0" err="1"/>
              <a:t>등주요</a:t>
            </a:r>
            <a:r>
              <a:rPr lang="ko-KR" altLang="en-US" dirty="0"/>
              <a:t> </a:t>
            </a:r>
            <a:r>
              <a:rPr lang="en-US" altLang="ko-KR" dirty="0"/>
              <a:t>13</a:t>
            </a:r>
            <a:r>
              <a:rPr lang="ko-KR" altLang="en-US" dirty="0"/>
              <a:t>개의 변수에 대한 값이 들어가 있고 그에 맞는 </a:t>
            </a:r>
            <a:r>
              <a:rPr lang="ko-KR" altLang="en-US" dirty="0" err="1"/>
              <a:t>응집제</a:t>
            </a:r>
            <a:r>
              <a:rPr lang="ko-KR" altLang="en-US" dirty="0"/>
              <a:t> 주입량에 대한 데이터 또한 들어가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데이터의 특징은 </a:t>
            </a:r>
            <a:r>
              <a:rPr lang="en-US" altLang="ko-KR" dirty="0"/>
              <a:t>2013</a:t>
            </a:r>
            <a:r>
              <a:rPr lang="ko-KR" altLang="en-US" dirty="0"/>
              <a:t>년 부터 </a:t>
            </a:r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월까지 </a:t>
            </a:r>
            <a:r>
              <a:rPr lang="en-US" altLang="ko-KR" dirty="0"/>
              <a:t>1</a:t>
            </a:r>
            <a:r>
              <a:rPr lang="ko-KR" altLang="en-US" dirty="0"/>
              <a:t>시간 간격으로 수집된 </a:t>
            </a:r>
            <a:r>
              <a:rPr lang="en-US" altLang="ko-KR" dirty="0"/>
              <a:t>“</a:t>
            </a:r>
            <a:r>
              <a:rPr lang="ko-KR" altLang="en-US" dirty="0"/>
              <a:t>시계열 데이터</a:t>
            </a:r>
            <a:r>
              <a:rPr lang="en-US" altLang="ko-KR" dirty="0"/>
              <a:t>”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B175-4E46-4626-82CF-F5DA3AC8D90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14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16.png"/><Relationship Id="rId10" Type="http://schemas.openxmlformats.org/officeDocument/2006/relationships/image" Target="../media/image118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6.png"/><Relationship Id="rId5" Type="http://schemas.openxmlformats.org/officeDocument/2006/relationships/image" Target="../media/image121.png"/><Relationship Id="rId10" Type="http://schemas.openxmlformats.org/officeDocument/2006/relationships/image" Target="../media/image125.png"/><Relationship Id="rId4" Type="http://schemas.openxmlformats.org/officeDocument/2006/relationships/image" Target="../media/image120.png"/><Relationship Id="rId9" Type="http://schemas.openxmlformats.org/officeDocument/2006/relationships/image" Target="../media/image1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1.png"/><Relationship Id="rId10" Type="http://schemas.openxmlformats.org/officeDocument/2006/relationships/image" Target="../media/image134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21.png"/><Relationship Id="rId4" Type="http://schemas.openxmlformats.org/officeDocument/2006/relationships/image" Target="../media/image142.png"/><Relationship Id="rId9" Type="http://schemas.openxmlformats.org/officeDocument/2006/relationships/image" Target="../media/image1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7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48.png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59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11" Type="http://schemas.openxmlformats.org/officeDocument/2006/relationships/image" Target="../media/image157.png"/><Relationship Id="rId5" Type="http://schemas.openxmlformats.org/officeDocument/2006/relationships/image" Target="../media/image153.png"/><Relationship Id="rId15" Type="http://schemas.openxmlformats.org/officeDocument/2006/relationships/image" Target="../media/image161.png"/><Relationship Id="rId10" Type="http://schemas.openxmlformats.org/officeDocument/2006/relationships/image" Target="../media/image113.png"/><Relationship Id="rId4" Type="http://schemas.openxmlformats.org/officeDocument/2006/relationships/image" Target="../media/image152.png"/><Relationship Id="rId9" Type="http://schemas.openxmlformats.org/officeDocument/2006/relationships/image" Target="../media/image112.png"/><Relationship Id="rId14" Type="http://schemas.openxmlformats.org/officeDocument/2006/relationships/image" Target="../media/image1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51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69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51.png"/><Relationship Id="rId4" Type="http://schemas.openxmlformats.org/officeDocument/2006/relationships/image" Target="../media/image170.png"/><Relationship Id="rId9" Type="http://schemas.openxmlformats.org/officeDocument/2006/relationships/image" Target="../media/image1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2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1.png"/><Relationship Id="rId17" Type="http://schemas.openxmlformats.org/officeDocument/2006/relationships/image" Target="../media/image185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11" Type="http://schemas.openxmlformats.org/officeDocument/2006/relationships/image" Target="../media/image180.png"/><Relationship Id="rId5" Type="http://schemas.openxmlformats.org/officeDocument/2006/relationships/image" Target="../media/image175.png"/><Relationship Id="rId15" Type="http://schemas.openxmlformats.org/officeDocument/2006/relationships/image" Target="../media/image154.png"/><Relationship Id="rId10" Type="http://schemas.openxmlformats.org/officeDocument/2006/relationships/image" Target="../media/image179.png"/><Relationship Id="rId4" Type="http://schemas.openxmlformats.org/officeDocument/2006/relationships/image" Target="../media/image174.png"/><Relationship Id="rId9" Type="http://schemas.openxmlformats.org/officeDocument/2006/relationships/image" Target="../media/image112.png"/><Relationship Id="rId14" Type="http://schemas.openxmlformats.org/officeDocument/2006/relationships/image" Target="../media/image1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3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76.png"/><Relationship Id="rId10" Type="http://schemas.openxmlformats.org/officeDocument/2006/relationships/image" Target="../media/image189.png"/><Relationship Id="rId4" Type="http://schemas.openxmlformats.org/officeDocument/2006/relationships/image" Target="../media/image186.png"/><Relationship Id="rId9" Type="http://schemas.openxmlformats.org/officeDocument/2006/relationships/image" Target="../media/image18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76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76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5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176.png"/><Relationship Id="rId4" Type="http://schemas.openxmlformats.org/officeDocument/2006/relationships/image" Target="../media/image206.png"/><Relationship Id="rId9" Type="http://schemas.openxmlformats.org/officeDocument/2006/relationships/image" Target="../media/image2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9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8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" Type="http://schemas.openxmlformats.org/officeDocument/2006/relationships/image" Target="../media/image31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36" Type="http://schemas.openxmlformats.org/officeDocument/2006/relationships/image" Target="../media/image65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" Type="http://schemas.openxmlformats.org/officeDocument/2006/relationships/image" Target="../media/image64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Relationship Id="rId8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31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3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990600" y="9575800"/>
            <a:ext cx="16319500" cy="215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500" y="1689100"/>
            <a:ext cx="4762500" cy="673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6464300"/>
            <a:ext cx="3162300" cy="876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5727700"/>
            <a:ext cx="4851400" cy="386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739900"/>
            <a:ext cx="52578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63600" y="2489200"/>
            <a:ext cx="17513300" cy="403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7531100"/>
            <a:ext cx="3822700" cy="2070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77800"/>
            <a:ext cx="5283200" cy="242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2425700"/>
            <a:ext cx="7531100" cy="751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0" y="2425700"/>
            <a:ext cx="7645400" cy="749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6400" y="266700"/>
            <a:ext cx="52197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8089900"/>
            <a:ext cx="10490200" cy="1714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46800" y="1282700"/>
            <a:ext cx="30568900" cy="829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177800"/>
            <a:ext cx="6032500" cy="243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1100" y="2451100"/>
            <a:ext cx="6121400" cy="99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600" y="2260600"/>
            <a:ext cx="3962400" cy="135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8001000"/>
            <a:ext cx="9664700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8600" y="2451100"/>
            <a:ext cx="711200" cy="71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2900" y="2222500"/>
            <a:ext cx="723900" cy="129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76400" y="266700"/>
            <a:ext cx="52324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77800"/>
            <a:ext cx="6032500" cy="243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1100" y="2451100"/>
            <a:ext cx="6121400" cy="99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900" y="7975600"/>
            <a:ext cx="13525500" cy="149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600" y="2260600"/>
            <a:ext cx="3962400" cy="135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8600" y="2451100"/>
            <a:ext cx="711200" cy="711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2900" y="2222500"/>
            <a:ext cx="723900" cy="129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89100" y="266700"/>
            <a:ext cx="5219700" cy="8382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9ED64573-03E9-421C-B869-80ECF71B03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146800" y="1282700"/>
            <a:ext cx="30568900" cy="8293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946400"/>
            <a:ext cx="8305800" cy="589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0" y="-1651000"/>
            <a:ext cx="15049500" cy="1536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177800"/>
            <a:ext cx="6032500" cy="241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9000" y="3505200"/>
            <a:ext cx="7404100" cy="444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0" y="7835900"/>
            <a:ext cx="4191000" cy="939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1816100"/>
            <a:ext cx="711200" cy="711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7500" y="1587500"/>
            <a:ext cx="850900" cy="129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2200" y="1638300"/>
            <a:ext cx="3098800" cy="135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6400" y="9004300"/>
            <a:ext cx="8064500" cy="130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89100" y="266700"/>
            <a:ext cx="52070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3962400"/>
            <a:ext cx="8509000" cy="4660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4038600"/>
            <a:ext cx="8509000" cy="450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177800"/>
            <a:ext cx="6032500" cy="241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3022600"/>
            <a:ext cx="9702800" cy="965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8686800"/>
            <a:ext cx="8242300" cy="137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89100" y="266700"/>
            <a:ext cx="5207000" cy="850900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930A6310-0513-4A70-8DA1-748FA6253C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1500" y="8648700"/>
            <a:ext cx="6489700" cy="1422400"/>
          </a:xfrm>
          <a:prstGeom prst="rect">
            <a:avLst/>
          </a:prstGeom>
        </p:spPr>
      </p:pic>
      <p:pic>
        <p:nvPicPr>
          <p:cNvPr id="18" name="Picture 11">
            <a:extLst>
              <a:ext uri="{FF2B5EF4-FFF2-40B4-BE49-F238E27FC236}">
                <a16:creationId xmlns:a16="http://schemas.microsoft.com/office/drawing/2014/main" id="{40C77F66-B47D-44E1-A544-3F1BD9737B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0300" y="1828800"/>
            <a:ext cx="863600" cy="1231900"/>
          </a:xfrm>
          <a:prstGeom prst="rect">
            <a:avLst/>
          </a:prstGeom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78C74DD0-7082-4DE6-BF9E-B487BEC744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2300" y="1854200"/>
            <a:ext cx="2971800" cy="1358900"/>
          </a:xfrm>
          <a:prstGeom prst="rect">
            <a:avLst/>
          </a:prstGeom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53EF051D-8E68-4180-AACB-0635F670E2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9200" y="1993900"/>
            <a:ext cx="711200" cy="711200"/>
          </a:xfrm>
          <a:prstGeom prst="rect">
            <a:avLst/>
          </a:prstGeom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id="{B9625694-BD44-4C77-9940-AF22CFE896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2700" y="1790700"/>
            <a:ext cx="863600" cy="1231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022600"/>
            <a:ext cx="8407400" cy="4457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77800"/>
            <a:ext cx="6032500" cy="241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00" y="7721600"/>
            <a:ext cx="5295900" cy="939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0" y="3022600"/>
            <a:ext cx="8496300" cy="4737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7200" y="7861300"/>
            <a:ext cx="6692900" cy="137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89100" y="266700"/>
            <a:ext cx="52070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997200"/>
            <a:ext cx="7899400" cy="435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997200"/>
            <a:ext cx="8305800" cy="589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177800"/>
            <a:ext cx="6032500" cy="241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7924800"/>
            <a:ext cx="71755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9500" y="3632200"/>
            <a:ext cx="6832600" cy="360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0" y="7569200"/>
            <a:ext cx="4229100" cy="939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76400" y="266700"/>
            <a:ext cx="52197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38700" y="1638300"/>
            <a:ext cx="28219400" cy="875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77800"/>
            <a:ext cx="6032500" cy="241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2260600"/>
            <a:ext cx="6108700" cy="135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2451100"/>
            <a:ext cx="711200" cy="71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800" y="2222500"/>
            <a:ext cx="825500" cy="129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6400" y="266700"/>
            <a:ext cx="52197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77800"/>
            <a:ext cx="7810500" cy="242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00" y="749300"/>
            <a:ext cx="2286000" cy="135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" y="4140200"/>
            <a:ext cx="7734300" cy="236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6934200"/>
            <a:ext cx="7721600" cy="247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7023100"/>
            <a:ext cx="7416800" cy="2387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1866900"/>
            <a:ext cx="3390900" cy="135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00" y="2057400"/>
            <a:ext cx="711200" cy="71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700" y="1828800"/>
            <a:ext cx="723900" cy="129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3073400"/>
            <a:ext cx="1587500" cy="121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8000" y="2755900"/>
            <a:ext cx="7112000" cy="1117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85300" y="3937000"/>
            <a:ext cx="7556500" cy="411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23400" y="8204200"/>
            <a:ext cx="7391400" cy="1435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89100" y="266700"/>
            <a:ext cx="52197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77800"/>
            <a:ext cx="7810500" cy="242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00" y="749300"/>
            <a:ext cx="2286000" cy="135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600" y="6692900"/>
            <a:ext cx="6997700" cy="2120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2527300"/>
            <a:ext cx="9918700" cy="1181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900" y="3937000"/>
            <a:ext cx="7048500" cy="502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9700" y="3987800"/>
            <a:ext cx="8864600" cy="187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6172200"/>
            <a:ext cx="8102600" cy="237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9900" y="6388100"/>
            <a:ext cx="7632700" cy="2006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89100" y="266700"/>
            <a:ext cx="52197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4038600"/>
            <a:ext cx="5562600" cy="441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300" y="1612900"/>
            <a:ext cx="72771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300" y="3022600"/>
            <a:ext cx="72771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300" y="4406900"/>
            <a:ext cx="7277100" cy="10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300" y="5829300"/>
            <a:ext cx="7277100" cy="10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300" y="7277100"/>
            <a:ext cx="7277100" cy="10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0500" y="1993900"/>
            <a:ext cx="2273300" cy="102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7700" y="1193800"/>
            <a:ext cx="2235200" cy="2540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5100" y="3327400"/>
            <a:ext cx="2298700" cy="1066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7700" y="2590800"/>
            <a:ext cx="2362200" cy="2540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7700" y="4000500"/>
            <a:ext cx="2374900" cy="254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37700" y="5422900"/>
            <a:ext cx="2413000" cy="2540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95100" y="4762500"/>
            <a:ext cx="2628900" cy="1066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95100" y="6172200"/>
            <a:ext cx="3530600" cy="1066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700" y="190500"/>
            <a:ext cx="7213600" cy="3683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100" y="8826500"/>
            <a:ext cx="72771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75800" y="6959600"/>
            <a:ext cx="2349500" cy="257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45900" y="7721600"/>
            <a:ext cx="12700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2997200"/>
            <a:ext cx="8267700" cy="6997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300" y="5067300"/>
            <a:ext cx="7353300" cy="311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177800"/>
            <a:ext cx="7810500" cy="242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500" y="1917700"/>
            <a:ext cx="3378200" cy="133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2057400"/>
            <a:ext cx="711200" cy="711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0" y="1828800"/>
            <a:ext cx="850900" cy="129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89100" y="266700"/>
            <a:ext cx="52197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8826500"/>
            <a:ext cx="14351000" cy="1193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3187700"/>
            <a:ext cx="8267700" cy="563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1676400"/>
            <a:ext cx="16205200" cy="866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177800"/>
            <a:ext cx="7810500" cy="242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8826500"/>
            <a:ext cx="14020800" cy="138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500" y="1790700"/>
            <a:ext cx="2806700" cy="142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00" y="2057400"/>
            <a:ext cx="711200" cy="711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000" y="1841500"/>
            <a:ext cx="863600" cy="1244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1900" y="5384800"/>
            <a:ext cx="711200" cy="1206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9200" y="5753100"/>
            <a:ext cx="8255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0300" y="6718300"/>
            <a:ext cx="800100" cy="1219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6400" y="6337300"/>
            <a:ext cx="800100" cy="120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39300" y="723900"/>
            <a:ext cx="7721600" cy="2476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17100" y="850900"/>
            <a:ext cx="6845300" cy="2387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389100" y="266700"/>
            <a:ext cx="52070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8509000"/>
            <a:ext cx="143510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79800" y="431800"/>
            <a:ext cx="17145000" cy="9410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177800"/>
            <a:ext cx="7810500" cy="242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8521700"/>
            <a:ext cx="13373100" cy="1422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600" y="2324100"/>
            <a:ext cx="7747000" cy="562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4400" y="4025900"/>
            <a:ext cx="825500" cy="1206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0" y="5143500"/>
            <a:ext cx="800100" cy="1219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89100" y="266700"/>
            <a:ext cx="52197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77800"/>
            <a:ext cx="7810500" cy="2425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600" y="2286000"/>
            <a:ext cx="8026400" cy="541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0" y="8013700"/>
            <a:ext cx="6959600" cy="130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2222500"/>
            <a:ext cx="8051800" cy="530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9258300"/>
            <a:ext cx="15671800" cy="673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2324100"/>
            <a:ext cx="8051800" cy="530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8013700"/>
            <a:ext cx="5994400" cy="130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0500" y="1701800"/>
            <a:ext cx="4013200" cy="92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04600" y="1701800"/>
            <a:ext cx="4902200" cy="927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0200" y="9258300"/>
            <a:ext cx="15176500" cy="889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89100" y="266700"/>
            <a:ext cx="52070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77800"/>
            <a:ext cx="7810500" cy="242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5300" y="4419600"/>
            <a:ext cx="7327900" cy="1308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3721100"/>
            <a:ext cx="9347200" cy="472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2600" y="6045200"/>
            <a:ext cx="7467600" cy="184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" y="2806700"/>
            <a:ext cx="66675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1500" y="6197600"/>
            <a:ext cx="7315200" cy="175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89100" y="266700"/>
            <a:ext cx="52070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3594100"/>
            <a:ext cx="7810500" cy="516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900" y="5651500"/>
            <a:ext cx="7277100" cy="242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177800"/>
            <a:ext cx="7810500" cy="242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6300" y="4165600"/>
            <a:ext cx="4991100" cy="130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3100" y="5905500"/>
            <a:ext cx="6235700" cy="214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2578100"/>
            <a:ext cx="5384800" cy="105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89100" y="266700"/>
            <a:ext cx="52070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77800"/>
            <a:ext cx="6438900" cy="242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225800"/>
            <a:ext cx="6083300" cy="369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" y="7035800"/>
            <a:ext cx="6692900" cy="284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200" y="8864600"/>
            <a:ext cx="4457700" cy="927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1943100"/>
            <a:ext cx="3479800" cy="1358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500" y="3771900"/>
            <a:ext cx="9944100" cy="482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2900" y="2971800"/>
            <a:ext cx="4826000" cy="889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4500" y="1028700"/>
            <a:ext cx="9702800" cy="149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9600" y="1117600"/>
            <a:ext cx="9029700" cy="154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89100" y="266700"/>
            <a:ext cx="52197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2540000"/>
            <a:ext cx="2590800" cy="495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6388100"/>
            <a:ext cx="2590800" cy="49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177800"/>
            <a:ext cx="2921000" cy="243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900" y="2032000"/>
            <a:ext cx="2451100" cy="140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6007100"/>
            <a:ext cx="2120900" cy="137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" y="3200400"/>
            <a:ext cx="13754100" cy="276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400" y="7061200"/>
            <a:ext cx="13741400" cy="274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01800" y="279400"/>
            <a:ext cx="52070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990600" y="9575800"/>
            <a:ext cx="16319500" cy="215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0" y="5727700"/>
            <a:ext cx="4851400" cy="386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39800" y="3632200"/>
            <a:ext cx="17449800" cy="2882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4114800"/>
            <a:ext cx="12649200" cy="316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3600" y="1181100"/>
            <a:ext cx="2514600" cy="3060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100" y="4419600"/>
            <a:ext cx="12738100" cy="300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177800"/>
            <a:ext cx="5207000" cy="243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74800" y="330200"/>
            <a:ext cx="54483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2222500"/>
            <a:ext cx="7988300" cy="3822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5499100"/>
            <a:ext cx="7988300" cy="4127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0" y="4406900"/>
            <a:ext cx="3632200" cy="73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5700" y="3848100"/>
            <a:ext cx="7899400" cy="406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" y="177800"/>
            <a:ext cx="5207000" cy="243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36700" y="266700"/>
            <a:ext cx="55245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77800"/>
            <a:ext cx="5207000" cy="2425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2387600"/>
            <a:ext cx="7404100" cy="749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2387600"/>
            <a:ext cx="4775200" cy="749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2387600"/>
            <a:ext cx="4775200" cy="7493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3352800"/>
            <a:ext cx="3683000" cy="1727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4200" y="3581400"/>
            <a:ext cx="1854200" cy="1282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914900" y="3657600"/>
            <a:ext cx="342900" cy="1346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6400" y="3594100"/>
            <a:ext cx="1854200" cy="1295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7581900" y="3975100"/>
            <a:ext cx="355600" cy="7493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4700" y="3594100"/>
            <a:ext cx="1854200" cy="1282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69900" y="3581400"/>
            <a:ext cx="1866900" cy="1270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67000" y="3200400"/>
            <a:ext cx="1866900" cy="17018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2801600" y="4038600"/>
            <a:ext cx="355600" cy="5842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5024100" y="4076700"/>
            <a:ext cx="355600" cy="520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35100" y="2451100"/>
            <a:ext cx="2692400" cy="1054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2451100"/>
            <a:ext cx="2870200" cy="1054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93500" y="2451100"/>
            <a:ext cx="5168900" cy="10541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030700" y="3594100"/>
            <a:ext cx="571500" cy="660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347700" y="3670300"/>
            <a:ext cx="1536700" cy="11049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-5400000">
            <a:off x="10210800" y="3695700"/>
            <a:ext cx="355600" cy="12700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33346000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9600" y="7327900"/>
            <a:ext cx="4229100" cy="1651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33346000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35600" y="7327900"/>
            <a:ext cx="4521200" cy="1651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33346000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42600" y="8369300"/>
            <a:ext cx="6946900" cy="1651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33346000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17200" y="6616700"/>
            <a:ext cx="6972300" cy="165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9900" y="5321300"/>
            <a:ext cx="4673600" cy="45085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461000" y="5321300"/>
            <a:ext cx="4673600" cy="45085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452100" y="5321300"/>
            <a:ext cx="7302500" cy="45085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22300" y="5562600"/>
            <a:ext cx="3098800" cy="13589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37200" y="5562600"/>
            <a:ext cx="3556000" cy="13589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718800" y="5295900"/>
            <a:ext cx="6159500" cy="1358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96900" y="7683500"/>
            <a:ext cx="3759200" cy="18288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718800" y="6985000"/>
            <a:ext cx="5943600" cy="13589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668000" y="8597900"/>
            <a:ext cx="4864100" cy="13589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537200" y="7683500"/>
            <a:ext cx="4737100" cy="18288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236700" y="266700"/>
            <a:ext cx="55372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33346000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33346000"/>
            <a:chOff x="0" y="0"/>
            <a:chExt cx="0" cy="0"/>
          </a:xfrm>
        </p:grpSpPr>
      </p:grp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33346000"/>
            <a:chOff x="0" y="0"/>
            <a:chExt cx="0" cy="0"/>
          </a:xfrm>
        </p:grpSpPr>
      </p:grpSp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33346000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77800"/>
            <a:ext cx="5207000" cy="24257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0" y="266700"/>
            <a:ext cx="5562600" cy="850900"/>
          </a:xfrm>
          <a:prstGeom prst="rect">
            <a:avLst/>
          </a:prstGeom>
        </p:spPr>
      </p:pic>
      <p:pic>
        <p:nvPicPr>
          <p:cNvPr id="55" name="Picture 4">
            <a:extLst>
              <a:ext uri="{FF2B5EF4-FFF2-40B4-BE49-F238E27FC236}">
                <a16:creationId xmlns:a16="http://schemas.microsoft.com/office/drawing/2014/main" id="{756B2E11-2AEA-4778-A40A-603205CBA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300" y="2387600"/>
            <a:ext cx="7404100" cy="7493000"/>
          </a:xfrm>
          <a:prstGeom prst="rect">
            <a:avLst/>
          </a:prstGeom>
        </p:spPr>
      </p:pic>
      <p:pic>
        <p:nvPicPr>
          <p:cNvPr id="56" name="Picture 5">
            <a:extLst>
              <a:ext uri="{FF2B5EF4-FFF2-40B4-BE49-F238E27FC236}">
                <a16:creationId xmlns:a16="http://schemas.microsoft.com/office/drawing/2014/main" id="{49291C2B-C1CA-4F2C-AFC9-89B7E88EB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2387600"/>
            <a:ext cx="4775200" cy="7493000"/>
          </a:xfrm>
          <a:prstGeom prst="rect">
            <a:avLst/>
          </a:prstGeom>
        </p:spPr>
      </p:pic>
      <p:pic>
        <p:nvPicPr>
          <p:cNvPr id="57" name="Picture 6">
            <a:extLst>
              <a:ext uri="{FF2B5EF4-FFF2-40B4-BE49-F238E27FC236}">
                <a16:creationId xmlns:a16="http://schemas.microsoft.com/office/drawing/2014/main" id="{42383B63-5AE4-4A6A-9C61-07A832BB6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" y="2387600"/>
            <a:ext cx="4775200" cy="7493000"/>
          </a:xfrm>
          <a:prstGeom prst="rect">
            <a:avLst/>
          </a:prstGeom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8EE4B009-35C9-4D8D-BF19-796E727C5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3352800"/>
            <a:ext cx="3683000" cy="1727200"/>
          </a:xfrm>
          <a:prstGeom prst="rect">
            <a:avLst/>
          </a:prstGeom>
        </p:spPr>
      </p:pic>
      <p:pic>
        <p:nvPicPr>
          <p:cNvPr id="59" name="Picture 10">
            <a:extLst>
              <a:ext uri="{FF2B5EF4-FFF2-40B4-BE49-F238E27FC236}">
                <a16:creationId xmlns:a16="http://schemas.microsoft.com/office/drawing/2014/main" id="{914CAC8A-27FA-47EA-B647-78EC71D029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4200" y="3581400"/>
            <a:ext cx="1854200" cy="1282700"/>
          </a:xfrm>
          <a:prstGeom prst="rect">
            <a:avLst/>
          </a:prstGeom>
        </p:spPr>
      </p:pic>
      <p:pic>
        <p:nvPicPr>
          <p:cNvPr id="60" name="Picture 12">
            <a:extLst>
              <a:ext uri="{FF2B5EF4-FFF2-40B4-BE49-F238E27FC236}">
                <a16:creationId xmlns:a16="http://schemas.microsoft.com/office/drawing/2014/main" id="{EA4897D2-1B2C-4EAA-AE31-5199C567BA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4914900" y="3657600"/>
            <a:ext cx="342900" cy="1346200"/>
          </a:xfrm>
          <a:prstGeom prst="rect">
            <a:avLst/>
          </a:prstGeom>
        </p:spPr>
      </p:pic>
      <p:pic>
        <p:nvPicPr>
          <p:cNvPr id="61" name="Picture 14">
            <a:extLst>
              <a:ext uri="{FF2B5EF4-FFF2-40B4-BE49-F238E27FC236}">
                <a16:creationId xmlns:a16="http://schemas.microsoft.com/office/drawing/2014/main" id="{71977525-C7E7-4B13-B2BE-930F2B078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6400" y="3594100"/>
            <a:ext cx="1854200" cy="1295400"/>
          </a:xfrm>
          <a:prstGeom prst="rect">
            <a:avLst/>
          </a:prstGeom>
        </p:spPr>
      </p:pic>
      <p:pic>
        <p:nvPicPr>
          <p:cNvPr id="62" name="Picture 16">
            <a:extLst>
              <a:ext uri="{FF2B5EF4-FFF2-40B4-BE49-F238E27FC236}">
                <a16:creationId xmlns:a16="http://schemas.microsoft.com/office/drawing/2014/main" id="{C0FFD45F-7AA5-4460-AC16-596B707F1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581900" y="3975100"/>
            <a:ext cx="355600" cy="749300"/>
          </a:xfrm>
          <a:prstGeom prst="rect">
            <a:avLst/>
          </a:prstGeom>
        </p:spPr>
      </p:pic>
      <p:pic>
        <p:nvPicPr>
          <p:cNvPr id="63" name="Picture 18">
            <a:extLst>
              <a:ext uri="{FF2B5EF4-FFF2-40B4-BE49-F238E27FC236}">
                <a16:creationId xmlns:a16="http://schemas.microsoft.com/office/drawing/2014/main" id="{4E3553AF-49F2-437F-A095-AB2416B671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34700" y="3594100"/>
            <a:ext cx="1854200" cy="1282700"/>
          </a:xfrm>
          <a:prstGeom prst="rect">
            <a:avLst/>
          </a:prstGeom>
        </p:spPr>
      </p:pic>
      <p:pic>
        <p:nvPicPr>
          <p:cNvPr id="64" name="Picture 20">
            <a:extLst>
              <a:ext uri="{FF2B5EF4-FFF2-40B4-BE49-F238E27FC236}">
                <a16:creationId xmlns:a16="http://schemas.microsoft.com/office/drawing/2014/main" id="{6409CCD9-D758-41BF-ADAD-69305A9718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69900" y="3581400"/>
            <a:ext cx="1866900" cy="1270000"/>
          </a:xfrm>
          <a:prstGeom prst="rect">
            <a:avLst/>
          </a:prstGeom>
        </p:spPr>
      </p:pic>
      <p:pic>
        <p:nvPicPr>
          <p:cNvPr id="65" name="Picture 22">
            <a:extLst>
              <a:ext uri="{FF2B5EF4-FFF2-40B4-BE49-F238E27FC236}">
                <a16:creationId xmlns:a16="http://schemas.microsoft.com/office/drawing/2014/main" id="{34C7F64F-0899-4645-8E79-ADCD4AE61C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67000" y="3200400"/>
            <a:ext cx="1866900" cy="1701800"/>
          </a:xfrm>
          <a:prstGeom prst="rect">
            <a:avLst/>
          </a:prstGeom>
        </p:spPr>
      </p:pic>
      <p:pic>
        <p:nvPicPr>
          <p:cNvPr id="66" name="Picture 24">
            <a:extLst>
              <a:ext uri="{FF2B5EF4-FFF2-40B4-BE49-F238E27FC236}">
                <a16:creationId xmlns:a16="http://schemas.microsoft.com/office/drawing/2014/main" id="{A1848773-C6B6-4224-BF10-1ABC16C14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12801600" y="4038600"/>
            <a:ext cx="355600" cy="584200"/>
          </a:xfrm>
          <a:prstGeom prst="rect">
            <a:avLst/>
          </a:prstGeom>
        </p:spPr>
      </p:pic>
      <p:pic>
        <p:nvPicPr>
          <p:cNvPr id="67" name="Picture 26">
            <a:extLst>
              <a:ext uri="{FF2B5EF4-FFF2-40B4-BE49-F238E27FC236}">
                <a16:creationId xmlns:a16="http://schemas.microsoft.com/office/drawing/2014/main" id="{D17BC7DC-26E5-4CCC-B572-030FAE8D16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15024100" y="4076700"/>
            <a:ext cx="355600" cy="520700"/>
          </a:xfrm>
          <a:prstGeom prst="rect">
            <a:avLst/>
          </a:prstGeom>
        </p:spPr>
      </p:pic>
      <p:pic>
        <p:nvPicPr>
          <p:cNvPr id="68" name="Picture 27">
            <a:extLst>
              <a:ext uri="{FF2B5EF4-FFF2-40B4-BE49-F238E27FC236}">
                <a16:creationId xmlns:a16="http://schemas.microsoft.com/office/drawing/2014/main" id="{5DD9C420-2CEC-4402-8D65-7C1F00D85B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35100" y="2451100"/>
            <a:ext cx="2692400" cy="1054100"/>
          </a:xfrm>
          <a:prstGeom prst="rect">
            <a:avLst/>
          </a:prstGeom>
        </p:spPr>
      </p:pic>
      <p:pic>
        <p:nvPicPr>
          <p:cNvPr id="69" name="Picture 28">
            <a:extLst>
              <a:ext uri="{FF2B5EF4-FFF2-40B4-BE49-F238E27FC236}">
                <a16:creationId xmlns:a16="http://schemas.microsoft.com/office/drawing/2014/main" id="{3D1E51D6-D18C-4240-BF97-66D211B2CB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2451100"/>
            <a:ext cx="2870200" cy="1054100"/>
          </a:xfrm>
          <a:prstGeom prst="rect">
            <a:avLst/>
          </a:prstGeom>
        </p:spPr>
      </p:pic>
      <p:pic>
        <p:nvPicPr>
          <p:cNvPr id="70" name="Picture 29">
            <a:extLst>
              <a:ext uri="{FF2B5EF4-FFF2-40B4-BE49-F238E27FC236}">
                <a16:creationId xmlns:a16="http://schemas.microsoft.com/office/drawing/2014/main" id="{FDB8671E-C9EE-475E-BFC6-D38A5FB4B87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93500" y="2451100"/>
            <a:ext cx="5168900" cy="1054100"/>
          </a:xfrm>
          <a:prstGeom prst="rect">
            <a:avLst/>
          </a:prstGeom>
        </p:spPr>
      </p:pic>
      <p:pic>
        <p:nvPicPr>
          <p:cNvPr id="71" name="Picture 31">
            <a:extLst>
              <a:ext uri="{FF2B5EF4-FFF2-40B4-BE49-F238E27FC236}">
                <a16:creationId xmlns:a16="http://schemas.microsoft.com/office/drawing/2014/main" id="{593E854E-0655-4786-80CF-89057EA7FAA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030700" y="3594100"/>
            <a:ext cx="571500" cy="660400"/>
          </a:xfrm>
          <a:prstGeom prst="rect">
            <a:avLst/>
          </a:prstGeom>
        </p:spPr>
      </p:pic>
      <p:pic>
        <p:nvPicPr>
          <p:cNvPr id="72" name="Picture 32">
            <a:extLst>
              <a:ext uri="{FF2B5EF4-FFF2-40B4-BE49-F238E27FC236}">
                <a16:creationId xmlns:a16="http://schemas.microsoft.com/office/drawing/2014/main" id="{386FFA55-F079-4711-8EBE-77F3496F47C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347700" y="3670300"/>
            <a:ext cx="1536700" cy="1104900"/>
          </a:xfrm>
          <a:prstGeom prst="rect">
            <a:avLst/>
          </a:prstGeom>
        </p:spPr>
      </p:pic>
      <p:pic>
        <p:nvPicPr>
          <p:cNvPr id="73" name="Picture 34">
            <a:extLst>
              <a:ext uri="{FF2B5EF4-FFF2-40B4-BE49-F238E27FC236}">
                <a16:creationId xmlns:a16="http://schemas.microsoft.com/office/drawing/2014/main" id="{9FF320C2-DE60-4E45-9C58-C6CCCFDEB19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6200000">
            <a:off x="10210800" y="3695700"/>
            <a:ext cx="355600" cy="1270000"/>
          </a:xfrm>
          <a:prstGeom prst="rect">
            <a:avLst/>
          </a:prstGeom>
        </p:spPr>
      </p:pic>
      <p:pic>
        <p:nvPicPr>
          <p:cNvPr id="74" name="Picture 36">
            <a:extLst>
              <a:ext uri="{FF2B5EF4-FFF2-40B4-BE49-F238E27FC236}">
                <a16:creationId xmlns:a16="http://schemas.microsoft.com/office/drawing/2014/main" id="{538CAA7C-2F99-4CCE-8591-CEE318F5AC6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9600" y="7327900"/>
            <a:ext cx="4229100" cy="165100"/>
          </a:xfrm>
          <a:prstGeom prst="rect">
            <a:avLst/>
          </a:prstGeom>
        </p:spPr>
      </p:pic>
      <p:pic>
        <p:nvPicPr>
          <p:cNvPr id="75" name="Picture 38">
            <a:extLst>
              <a:ext uri="{FF2B5EF4-FFF2-40B4-BE49-F238E27FC236}">
                <a16:creationId xmlns:a16="http://schemas.microsoft.com/office/drawing/2014/main" id="{272E9BB7-AC56-4DA5-9D0D-973C82B4317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35600" y="7327900"/>
            <a:ext cx="4521200" cy="165100"/>
          </a:xfrm>
          <a:prstGeom prst="rect">
            <a:avLst/>
          </a:prstGeom>
        </p:spPr>
      </p:pic>
      <p:pic>
        <p:nvPicPr>
          <p:cNvPr id="76" name="Picture 40">
            <a:extLst>
              <a:ext uri="{FF2B5EF4-FFF2-40B4-BE49-F238E27FC236}">
                <a16:creationId xmlns:a16="http://schemas.microsoft.com/office/drawing/2014/main" id="{47EAFC23-3B2D-4FCB-81CC-41A0AA812EE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42600" y="8369300"/>
            <a:ext cx="6946900" cy="165100"/>
          </a:xfrm>
          <a:prstGeom prst="rect">
            <a:avLst/>
          </a:prstGeom>
        </p:spPr>
      </p:pic>
      <p:pic>
        <p:nvPicPr>
          <p:cNvPr id="77" name="Picture 42">
            <a:extLst>
              <a:ext uri="{FF2B5EF4-FFF2-40B4-BE49-F238E27FC236}">
                <a16:creationId xmlns:a16="http://schemas.microsoft.com/office/drawing/2014/main" id="{22D340D7-23DA-4999-8501-ADBA66E9A1C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617200" y="6616700"/>
            <a:ext cx="6972300" cy="165100"/>
          </a:xfrm>
          <a:prstGeom prst="rect">
            <a:avLst/>
          </a:prstGeom>
        </p:spPr>
      </p:pic>
      <p:pic>
        <p:nvPicPr>
          <p:cNvPr id="78" name="Picture 43">
            <a:extLst>
              <a:ext uri="{FF2B5EF4-FFF2-40B4-BE49-F238E27FC236}">
                <a16:creationId xmlns:a16="http://schemas.microsoft.com/office/drawing/2014/main" id="{DCF4C18B-D985-426D-83A8-BC31B52716C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69900" y="5321300"/>
            <a:ext cx="4673600" cy="4508500"/>
          </a:xfrm>
          <a:prstGeom prst="rect">
            <a:avLst/>
          </a:prstGeom>
        </p:spPr>
      </p:pic>
      <p:pic>
        <p:nvPicPr>
          <p:cNvPr id="79" name="Picture 44">
            <a:extLst>
              <a:ext uri="{FF2B5EF4-FFF2-40B4-BE49-F238E27FC236}">
                <a16:creationId xmlns:a16="http://schemas.microsoft.com/office/drawing/2014/main" id="{8AA497CA-6354-4979-B348-B82DF8F42EB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461000" y="5321300"/>
            <a:ext cx="4673600" cy="4508500"/>
          </a:xfrm>
          <a:prstGeom prst="rect">
            <a:avLst/>
          </a:prstGeom>
        </p:spPr>
      </p:pic>
      <p:pic>
        <p:nvPicPr>
          <p:cNvPr id="80" name="Picture 45">
            <a:extLst>
              <a:ext uri="{FF2B5EF4-FFF2-40B4-BE49-F238E27FC236}">
                <a16:creationId xmlns:a16="http://schemas.microsoft.com/office/drawing/2014/main" id="{1821E9A8-E48B-461B-A116-9B8067FB806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452100" y="5321300"/>
            <a:ext cx="7302500" cy="4508500"/>
          </a:xfrm>
          <a:prstGeom prst="rect">
            <a:avLst/>
          </a:prstGeom>
        </p:spPr>
      </p:pic>
      <p:pic>
        <p:nvPicPr>
          <p:cNvPr id="81" name="Picture 46">
            <a:extLst>
              <a:ext uri="{FF2B5EF4-FFF2-40B4-BE49-F238E27FC236}">
                <a16:creationId xmlns:a16="http://schemas.microsoft.com/office/drawing/2014/main" id="{B36E7EAD-6EC2-40A6-864B-E578E826FBB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22300" y="5562600"/>
            <a:ext cx="3098800" cy="1358900"/>
          </a:xfrm>
          <a:prstGeom prst="rect">
            <a:avLst/>
          </a:prstGeom>
        </p:spPr>
      </p:pic>
      <p:pic>
        <p:nvPicPr>
          <p:cNvPr id="82" name="Picture 47">
            <a:extLst>
              <a:ext uri="{FF2B5EF4-FFF2-40B4-BE49-F238E27FC236}">
                <a16:creationId xmlns:a16="http://schemas.microsoft.com/office/drawing/2014/main" id="{A97A1D6B-C7E7-48B8-ABB7-949A3392F41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537200" y="5562600"/>
            <a:ext cx="3556000" cy="1358900"/>
          </a:xfrm>
          <a:prstGeom prst="rect">
            <a:avLst/>
          </a:prstGeom>
        </p:spPr>
      </p:pic>
      <p:pic>
        <p:nvPicPr>
          <p:cNvPr id="83" name="Picture 48">
            <a:extLst>
              <a:ext uri="{FF2B5EF4-FFF2-40B4-BE49-F238E27FC236}">
                <a16:creationId xmlns:a16="http://schemas.microsoft.com/office/drawing/2014/main" id="{7557A149-B2BF-4C57-9ED7-5811CB66A9D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718800" y="5295900"/>
            <a:ext cx="6159500" cy="1358900"/>
          </a:xfrm>
          <a:prstGeom prst="rect">
            <a:avLst/>
          </a:prstGeom>
        </p:spPr>
      </p:pic>
      <p:pic>
        <p:nvPicPr>
          <p:cNvPr id="84" name="Picture 49">
            <a:extLst>
              <a:ext uri="{FF2B5EF4-FFF2-40B4-BE49-F238E27FC236}">
                <a16:creationId xmlns:a16="http://schemas.microsoft.com/office/drawing/2014/main" id="{1E60C019-A77A-4888-8AC1-F12581DBC49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96900" y="7683500"/>
            <a:ext cx="3759200" cy="1828800"/>
          </a:xfrm>
          <a:prstGeom prst="rect">
            <a:avLst/>
          </a:prstGeom>
        </p:spPr>
      </p:pic>
      <p:pic>
        <p:nvPicPr>
          <p:cNvPr id="85" name="Picture 50">
            <a:extLst>
              <a:ext uri="{FF2B5EF4-FFF2-40B4-BE49-F238E27FC236}">
                <a16:creationId xmlns:a16="http://schemas.microsoft.com/office/drawing/2014/main" id="{3A4A4AF6-B5DB-440A-A4D0-9B6309AD4F2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718800" y="6985000"/>
            <a:ext cx="5943600" cy="1358900"/>
          </a:xfrm>
          <a:prstGeom prst="rect">
            <a:avLst/>
          </a:prstGeom>
        </p:spPr>
      </p:pic>
      <p:pic>
        <p:nvPicPr>
          <p:cNvPr id="86" name="Picture 51">
            <a:extLst>
              <a:ext uri="{FF2B5EF4-FFF2-40B4-BE49-F238E27FC236}">
                <a16:creationId xmlns:a16="http://schemas.microsoft.com/office/drawing/2014/main" id="{E816C846-FDF4-4BEE-B7B3-8758C6A2F2EA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68000" y="8597900"/>
            <a:ext cx="4864100" cy="1358900"/>
          </a:xfrm>
          <a:prstGeom prst="rect">
            <a:avLst/>
          </a:prstGeom>
        </p:spPr>
      </p:pic>
      <p:pic>
        <p:nvPicPr>
          <p:cNvPr id="87" name="Picture 52">
            <a:extLst>
              <a:ext uri="{FF2B5EF4-FFF2-40B4-BE49-F238E27FC236}">
                <a16:creationId xmlns:a16="http://schemas.microsoft.com/office/drawing/2014/main" id="{E4F47F43-130E-4FA6-A150-FCE130CEA233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537200" y="7683500"/>
            <a:ext cx="4737100" cy="18288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686300" y="1276350"/>
            <a:ext cx="5613400" cy="4584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77800"/>
            <a:ext cx="5207000" cy="242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5080000"/>
            <a:ext cx="8216900" cy="4673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654800"/>
            <a:ext cx="2844800" cy="1524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4700" y="3708400"/>
            <a:ext cx="4787900" cy="495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0000">
            <a:off x="3759200" y="4368800"/>
            <a:ext cx="495300" cy="431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2552700"/>
            <a:ext cx="8216900" cy="173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">
            <a:off x="3213100" y="1854200"/>
            <a:ext cx="2667000" cy="2463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0" y="2857500"/>
            <a:ext cx="1752600" cy="825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6300" y="2959100"/>
            <a:ext cx="876300" cy="609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3149600" y="3098800"/>
            <a:ext cx="165100" cy="44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6600" y="2971800"/>
            <a:ext cx="876300" cy="6096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4330700" y="3149600"/>
            <a:ext cx="177800" cy="3556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02300" y="2971800"/>
            <a:ext cx="889000" cy="6096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9100" y="2959100"/>
            <a:ext cx="889000" cy="6096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10500" y="2781300"/>
            <a:ext cx="889000" cy="8128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5400000">
            <a:off x="6591300" y="3187700"/>
            <a:ext cx="177800" cy="2794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5400000">
            <a:off x="7645400" y="3200400"/>
            <a:ext cx="177800" cy="254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38300" y="3632200"/>
            <a:ext cx="1447800" cy="546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32200" y="3632200"/>
            <a:ext cx="1739900" cy="546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92800" y="3632200"/>
            <a:ext cx="2730500" cy="5461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1896516400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36000" y="2971800"/>
            <a:ext cx="139700" cy="317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58000" y="2997200"/>
            <a:ext cx="736600" cy="5207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1335608200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648700" y="3225800"/>
            <a:ext cx="101600" cy="2159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035543300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-5400000">
            <a:off x="5486400" y="3111500"/>
            <a:ext cx="152400" cy="393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6560000">
            <a:off x="3390900" y="3898900"/>
            <a:ext cx="609600" cy="7874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586115" y="5112558"/>
            <a:ext cx="7023100" cy="48514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833100" y="4559300"/>
            <a:ext cx="7150100" cy="2743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845800" y="3238500"/>
            <a:ext cx="4876800" cy="1498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24000" y="266700"/>
            <a:ext cx="55499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2882900"/>
            <a:ext cx="7823200" cy="657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77800"/>
            <a:ext cx="5283200" cy="2425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300" y="4711700"/>
            <a:ext cx="6756400" cy="5067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2146300"/>
            <a:ext cx="4152900" cy="5715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700" y="3378200"/>
            <a:ext cx="37846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36700" y="266700"/>
            <a:ext cx="55499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77800"/>
            <a:ext cx="5283200" cy="242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00900" y="-1562100"/>
            <a:ext cx="32702500" cy="1517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8900" y="1460500"/>
            <a:ext cx="4826000" cy="82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6700" y="266700"/>
            <a:ext cx="5549900" cy="850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1423</Words>
  <Application>Microsoft Office PowerPoint</Application>
  <PresentationFormat>사용자 지정</PresentationFormat>
  <Paragraphs>143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-apple-system</vt:lpstr>
      <vt:lpstr>맑은 고딕</vt:lpstr>
      <vt:lpstr>Arial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아현 윤</cp:lastModifiedBy>
  <cp:revision>168</cp:revision>
  <dcterms:created xsi:type="dcterms:W3CDTF">2006-08-16T00:00:00Z</dcterms:created>
  <dcterms:modified xsi:type="dcterms:W3CDTF">2024-06-09T16:25:22Z</dcterms:modified>
</cp:coreProperties>
</file>